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58" r:id="rId1"/>
  </p:sldMasterIdLst>
  <p:notesMasterIdLst>
    <p:notesMasterId r:id="rId23"/>
  </p:notesMasterIdLst>
  <p:handoutMasterIdLst>
    <p:handoutMasterId r:id="rId24"/>
  </p:handoutMasterIdLst>
  <p:sldIdLst>
    <p:sldId id="256" r:id="rId2"/>
    <p:sldId id="395" r:id="rId3"/>
    <p:sldId id="396" r:id="rId4"/>
    <p:sldId id="397" r:id="rId5"/>
    <p:sldId id="398" r:id="rId6"/>
    <p:sldId id="399" r:id="rId7"/>
    <p:sldId id="401" r:id="rId8"/>
    <p:sldId id="404" r:id="rId9"/>
    <p:sldId id="413" r:id="rId10"/>
    <p:sldId id="403" r:id="rId11"/>
    <p:sldId id="412" r:id="rId12"/>
    <p:sldId id="414" r:id="rId13"/>
    <p:sldId id="406" r:id="rId14"/>
    <p:sldId id="407" r:id="rId15"/>
    <p:sldId id="409" r:id="rId16"/>
    <p:sldId id="408" r:id="rId17"/>
    <p:sldId id="405" r:id="rId18"/>
    <p:sldId id="381" r:id="rId19"/>
    <p:sldId id="411" r:id="rId20"/>
    <p:sldId id="378" r:id="rId21"/>
    <p:sldId id="27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scaleToFitPaper="1" frameSlides="1"/>
  <p:clrMru>
    <a:srgbClr val="4372FF"/>
    <a:srgbClr val="3569FF"/>
    <a:srgbClr val="11DC17"/>
    <a:srgbClr val="00FF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4" autoAdjust="0"/>
    <p:restoredTop sz="94634" autoAdjust="0"/>
  </p:normalViewPr>
  <p:slideViewPr>
    <p:cSldViewPr snapToGrid="0" snapToObjects="1">
      <p:cViewPr varScale="1">
        <p:scale>
          <a:sx n="74" d="100"/>
          <a:sy n="74" d="100"/>
        </p:scale>
        <p:origin x="-1304" y="-96"/>
      </p:cViewPr>
      <p:guideLst>
        <p:guide orient="horz" pos="2160"/>
        <p:guide pos="2880"/>
      </p:guideLst>
    </p:cSldViewPr>
  </p:slideViewPr>
  <p:outlineViewPr>
    <p:cViewPr>
      <p:scale>
        <a:sx n="33" d="100"/>
        <a:sy n="33" d="100"/>
      </p:scale>
      <p:origin x="0" y="114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D3BE2C-D07C-A14D-A04E-3B913F3F7B9D}" type="datetime1">
              <a:rPr lang="ru-RU" smtClean="0"/>
              <a:t>29.06.17</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C14FCD0-4C1A-034A-9D3B-D01B8BE9839B}" type="slidenum">
              <a:rPr lang="ru-RU" smtClean="0"/>
              <a:t>‹#›</a:t>
            </a:fld>
            <a:endParaRPr lang="ru-RU"/>
          </a:p>
        </p:txBody>
      </p:sp>
    </p:spTree>
    <p:extLst>
      <p:ext uri="{BB962C8B-B14F-4D97-AF65-F5344CB8AC3E}">
        <p14:creationId xmlns:p14="http://schemas.microsoft.com/office/powerpoint/2010/main" val="320230010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A587EF-AC86-5C44-BE5F-471A18007D82}" type="datetime1">
              <a:rPr lang="ru-RU" smtClean="0"/>
              <a:t>29.06.17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E813DF-A10D-AE44-8336-E6B0DEAA2B25}" type="slidenum">
              <a:rPr lang="ru-RU" smtClean="0"/>
              <a:t>‹#›</a:t>
            </a:fld>
            <a:endParaRPr lang="ru-RU"/>
          </a:p>
        </p:txBody>
      </p:sp>
    </p:spTree>
    <p:extLst>
      <p:ext uri="{BB962C8B-B14F-4D97-AF65-F5344CB8AC3E}">
        <p14:creationId xmlns:p14="http://schemas.microsoft.com/office/powerpoint/2010/main" val="12291473"/>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Tree>
    <p:extLst>
      <p:ext uri="{BB962C8B-B14F-4D97-AF65-F5344CB8AC3E}">
        <p14:creationId xmlns:p14="http://schemas.microsoft.com/office/powerpoint/2010/main" val="728460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Образец заголовка</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Образец подзаголовка</a:t>
            </a:r>
            <a:endParaRPr lang="en-US" dirty="0"/>
          </a:p>
        </p:txBody>
      </p:sp>
      <p:sp>
        <p:nvSpPr>
          <p:cNvPr id="7" name="Date Placeholder 6"/>
          <p:cNvSpPr>
            <a:spLocks noGrp="1"/>
          </p:cNvSpPr>
          <p:nvPr>
            <p:ph type="dt" sz="half" idx="10"/>
          </p:nvPr>
        </p:nvSpPr>
        <p:spPr/>
        <p:txBody>
          <a:bodyPr/>
          <a:lstStyle/>
          <a:p>
            <a:r>
              <a:rPr lang="en-US" smtClean="0"/>
              <a:t>28.03.13</a:t>
            </a:r>
            <a:endParaRPr lang="en-US"/>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r>
              <a:rPr lang="en-US" smtClean="0"/>
              <a:t>Dissecting galaxies with 2D-Spectroscopy</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a:p>
        </p:txBody>
      </p:sp>
      <p:sp>
        <p:nvSpPr>
          <p:cNvPr id="4" name="Date Placeholder 3"/>
          <p:cNvSpPr>
            <a:spLocks noGrp="1"/>
          </p:cNvSpPr>
          <p:nvPr>
            <p:ph type="dt" sz="half" idx="10"/>
          </p:nvPr>
        </p:nvSpPr>
        <p:spPr/>
        <p:txBody>
          <a:bodyPr/>
          <a:lstStyle/>
          <a:p>
            <a:r>
              <a:rPr lang="en-US" smtClean="0"/>
              <a:t>28.03.13</a:t>
            </a:r>
            <a:endParaRPr lang="en-US"/>
          </a:p>
        </p:txBody>
      </p:sp>
      <p:sp>
        <p:nvSpPr>
          <p:cNvPr id="5" name="Footer Placeholder 4"/>
          <p:cNvSpPr>
            <a:spLocks noGrp="1"/>
          </p:cNvSpPr>
          <p:nvPr>
            <p:ph type="ftr" sz="quarter" idx="11"/>
          </p:nvPr>
        </p:nvSpPr>
        <p:spPr/>
        <p:txBody>
          <a:bodyPr/>
          <a:lstStyle/>
          <a:p>
            <a:r>
              <a:rPr lang="en-US" smtClean="0"/>
              <a:t>Dissecting galaxies with 2D-Spectroscopy</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Образец заголовка</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a:p>
        </p:txBody>
      </p:sp>
      <p:sp>
        <p:nvSpPr>
          <p:cNvPr id="4" name="Date Placeholder 3"/>
          <p:cNvSpPr>
            <a:spLocks noGrp="1"/>
          </p:cNvSpPr>
          <p:nvPr>
            <p:ph type="dt" sz="half" idx="10"/>
          </p:nvPr>
        </p:nvSpPr>
        <p:spPr/>
        <p:txBody>
          <a:bodyPr/>
          <a:lstStyle/>
          <a:p>
            <a:r>
              <a:rPr lang="en-US" smtClean="0"/>
              <a:t>28.03.13</a:t>
            </a:r>
            <a:endParaRPr lang="en-US"/>
          </a:p>
        </p:txBody>
      </p:sp>
      <p:sp>
        <p:nvSpPr>
          <p:cNvPr id="5" name="Footer Placeholder 4"/>
          <p:cNvSpPr>
            <a:spLocks noGrp="1"/>
          </p:cNvSpPr>
          <p:nvPr>
            <p:ph type="ftr" sz="quarter" idx="11"/>
          </p:nvPr>
        </p:nvSpPr>
        <p:spPr/>
        <p:txBody>
          <a:bodyPr/>
          <a:lstStyle/>
          <a:p>
            <a:r>
              <a:rPr lang="en-US" smtClean="0"/>
              <a:t>Dissecting galaxies with 2D-Spectroscopy</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a:p>
        </p:txBody>
      </p:sp>
      <p:sp>
        <p:nvSpPr>
          <p:cNvPr id="3" name="Content Placeholder 2"/>
          <p:cNvSpPr>
            <a:spLocks noGrp="1"/>
          </p:cNvSpPr>
          <p:nvPr>
            <p:ph idx="1"/>
          </p:nvPr>
        </p:nvSpPr>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Date Placeholder 3"/>
          <p:cNvSpPr>
            <a:spLocks noGrp="1"/>
          </p:cNvSpPr>
          <p:nvPr>
            <p:ph type="dt" sz="half" idx="10"/>
          </p:nvPr>
        </p:nvSpPr>
        <p:spPr/>
        <p:txBody>
          <a:bodyPr/>
          <a:lstStyle/>
          <a:p>
            <a:r>
              <a:rPr lang="en-US" smtClean="0"/>
              <a:t>28.03.13</a:t>
            </a:r>
            <a:endParaRPr lang="en-US"/>
          </a:p>
        </p:txBody>
      </p:sp>
      <p:sp>
        <p:nvSpPr>
          <p:cNvPr id="5" name="Footer Placeholder 4"/>
          <p:cNvSpPr>
            <a:spLocks noGrp="1"/>
          </p:cNvSpPr>
          <p:nvPr>
            <p:ph type="ftr" sz="quarter" idx="11"/>
          </p:nvPr>
        </p:nvSpPr>
        <p:spPr/>
        <p:txBody>
          <a:bodyPr/>
          <a:lstStyle/>
          <a:p>
            <a:r>
              <a:rPr lang="en-US" smtClean="0"/>
              <a:t>Dissecting galaxies with 2D-Spectroscopy</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Образец заголовка</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Образец текста</a:t>
            </a:r>
          </a:p>
        </p:txBody>
      </p:sp>
      <p:sp>
        <p:nvSpPr>
          <p:cNvPr id="4" name="Date Placeholder 3"/>
          <p:cNvSpPr>
            <a:spLocks noGrp="1"/>
          </p:cNvSpPr>
          <p:nvPr>
            <p:ph type="dt" sz="half" idx="10"/>
          </p:nvPr>
        </p:nvSpPr>
        <p:spPr/>
        <p:txBody>
          <a:bodyPr/>
          <a:lstStyle/>
          <a:p>
            <a:r>
              <a:rPr lang="en-US" smtClean="0"/>
              <a:t>28.03.13</a:t>
            </a:r>
            <a:endParaRPr lang="en-US"/>
          </a:p>
        </p:txBody>
      </p:sp>
      <p:sp>
        <p:nvSpPr>
          <p:cNvPr id="5" name="Footer Placeholder 4"/>
          <p:cNvSpPr>
            <a:spLocks noGrp="1"/>
          </p:cNvSpPr>
          <p:nvPr>
            <p:ph type="ftr" sz="quarter" idx="11"/>
          </p:nvPr>
        </p:nvSpPr>
        <p:spPr/>
        <p:txBody>
          <a:bodyPr/>
          <a:lstStyle/>
          <a:p>
            <a:r>
              <a:rPr lang="en-US" smtClean="0"/>
              <a:t>Dissecting galaxies with 2D-Spectroscopy</a:t>
            </a:r>
            <a:endParaRPr lang="en-US"/>
          </a:p>
        </p:txBody>
      </p:sp>
      <p:sp>
        <p:nvSpPr>
          <p:cNvPr id="6" name="Slide Number Placeholder 5"/>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28.03.13</a:t>
            </a:r>
            <a:endParaRPr lang="en-US"/>
          </a:p>
        </p:txBody>
      </p:sp>
      <p:sp>
        <p:nvSpPr>
          <p:cNvPr id="6" name="Footer Placeholder 5"/>
          <p:cNvSpPr>
            <a:spLocks noGrp="1"/>
          </p:cNvSpPr>
          <p:nvPr>
            <p:ph type="ftr" sz="quarter" idx="11"/>
          </p:nvPr>
        </p:nvSpPr>
        <p:spPr/>
        <p:txBody>
          <a:bodyPr/>
          <a:lstStyle/>
          <a:p>
            <a:r>
              <a:rPr lang="en-US" smtClean="0"/>
              <a:t>Dissecting galaxies with 2D-Spectroscopy</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
        <p:nvSpPr>
          <p:cNvPr id="9" name="Title 8"/>
          <p:cNvSpPr>
            <a:spLocks noGrp="1"/>
          </p:cNvSpPr>
          <p:nvPr>
            <p:ph type="title"/>
          </p:nvPr>
        </p:nvSpPr>
        <p:spPr>
          <a:xfrm>
            <a:off x="914400" y="1544715"/>
            <a:ext cx="7315200" cy="1154097"/>
          </a:xfrm>
        </p:spPr>
        <p:txBody>
          <a:bodyPr/>
          <a:lstStyle/>
          <a:p>
            <a:r>
              <a:rPr lang="en-US" smtClean="0"/>
              <a:t>Образец заголовка</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Образец текста</a:t>
            </a:r>
          </a:p>
        </p:txBody>
      </p:sp>
      <p:sp>
        <p:nvSpPr>
          <p:cNvPr id="7" name="Date Placeholder 6"/>
          <p:cNvSpPr>
            <a:spLocks noGrp="1"/>
          </p:cNvSpPr>
          <p:nvPr>
            <p:ph type="dt" sz="half" idx="10"/>
          </p:nvPr>
        </p:nvSpPr>
        <p:spPr/>
        <p:txBody>
          <a:bodyPr/>
          <a:lstStyle/>
          <a:p>
            <a:r>
              <a:rPr lang="en-US" smtClean="0"/>
              <a:t>28.03.13</a:t>
            </a:r>
            <a:endParaRPr lang="en-US"/>
          </a:p>
        </p:txBody>
      </p:sp>
      <p:sp>
        <p:nvSpPr>
          <p:cNvPr id="8" name="Footer Placeholder 7"/>
          <p:cNvSpPr>
            <a:spLocks noGrp="1"/>
          </p:cNvSpPr>
          <p:nvPr>
            <p:ph type="ftr" sz="quarter" idx="11"/>
          </p:nvPr>
        </p:nvSpPr>
        <p:spPr/>
        <p:txBody>
          <a:bodyPr/>
          <a:lstStyle/>
          <a:p>
            <a:r>
              <a:rPr lang="en-US" smtClean="0"/>
              <a:t>Dissecting galaxies with 2D-Spectroscopy</a:t>
            </a:r>
            <a:endParaRPr lang="en-US"/>
          </a:p>
        </p:txBody>
      </p:sp>
      <p:sp>
        <p:nvSpPr>
          <p:cNvPr id="9" name="Slide Number Placeholder 8"/>
          <p:cNvSpPr>
            <a:spLocks noGrp="1"/>
          </p:cNvSpPr>
          <p:nvPr>
            <p:ph type="sldNum" sz="quarter" idx="12"/>
          </p:nvPr>
        </p:nvSpPr>
        <p:spPr/>
        <p:txBody>
          <a:bodyPr/>
          <a:lstStyle/>
          <a:p>
            <a:fld id="{5FD889E0-CAB2-4699-909D-B9A88D47ACBE}" type="slidenum">
              <a:rPr lang="en-US" smtClean="0"/>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Образец заголовка</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Образец заголовка</a:t>
            </a:r>
            <a:endParaRPr lang="en-US"/>
          </a:p>
        </p:txBody>
      </p:sp>
      <p:sp>
        <p:nvSpPr>
          <p:cNvPr id="3" name="Date Placeholder 2"/>
          <p:cNvSpPr>
            <a:spLocks noGrp="1"/>
          </p:cNvSpPr>
          <p:nvPr>
            <p:ph type="dt" sz="half" idx="10"/>
          </p:nvPr>
        </p:nvSpPr>
        <p:spPr/>
        <p:txBody>
          <a:bodyPr/>
          <a:lstStyle/>
          <a:p>
            <a:r>
              <a:rPr lang="en-US" smtClean="0"/>
              <a:t>28.03.13</a:t>
            </a:r>
            <a:endParaRPr lang="en-US"/>
          </a:p>
        </p:txBody>
      </p:sp>
      <p:sp>
        <p:nvSpPr>
          <p:cNvPr id="4" name="Footer Placeholder 3"/>
          <p:cNvSpPr>
            <a:spLocks noGrp="1"/>
          </p:cNvSpPr>
          <p:nvPr>
            <p:ph type="ftr" sz="quarter" idx="11"/>
          </p:nvPr>
        </p:nvSpPr>
        <p:spPr/>
        <p:txBody>
          <a:bodyPr/>
          <a:lstStyle/>
          <a:p>
            <a:r>
              <a:rPr lang="en-US" smtClean="0"/>
              <a:t>Dissecting galaxies with 2D-Spectroscopy</a:t>
            </a:r>
            <a:endParaRPr lang="en-US"/>
          </a:p>
        </p:txBody>
      </p:sp>
      <p:sp>
        <p:nvSpPr>
          <p:cNvPr id="5" name="Slide Number Placeholder 4"/>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28.03.13</a:t>
            </a:r>
            <a:endParaRPr lang="en-US"/>
          </a:p>
        </p:txBody>
      </p:sp>
      <p:sp>
        <p:nvSpPr>
          <p:cNvPr id="3" name="Footer Placeholder 2"/>
          <p:cNvSpPr>
            <a:spLocks noGrp="1"/>
          </p:cNvSpPr>
          <p:nvPr>
            <p:ph type="ftr" sz="quarter" idx="11"/>
          </p:nvPr>
        </p:nvSpPr>
        <p:spPr/>
        <p:txBody>
          <a:bodyPr/>
          <a:lstStyle/>
          <a:p>
            <a:r>
              <a:rPr lang="en-US" smtClean="0"/>
              <a:t>Dissecting galaxies with 2D-Spectroscopy</a:t>
            </a:r>
            <a:endParaRPr lang="en-US"/>
          </a:p>
        </p:txBody>
      </p:sp>
      <p:sp>
        <p:nvSpPr>
          <p:cNvPr id="4" name="Slide Number Placeholder 3"/>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Образец заголовка</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r>
              <a:rPr lang="en-US" smtClean="0"/>
              <a:t>28.03.13</a:t>
            </a:r>
            <a:endParaRPr lang="en-US"/>
          </a:p>
        </p:txBody>
      </p:sp>
      <p:sp>
        <p:nvSpPr>
          <p:cNvPr id="6" name="Footer Placeholder 5"/>
          <p:cNvSpPr>
            <a:spLocks noGrp="1"/>
          </p:cNvSpPr>
          <p:nvPr>
            <p:ph type="ftr" sz="quarter" idx="11"/>
          </p:nvPr>
        </p:nvSpPr>
        <p:spPr/>
        <p:txBody>
          <a:bodyPr/>
          <a:lstStyle/>
          <a:p>
            <a:r>
              <a:rPr lang="en-US" smtClean="0"/>
              <a:t>Dissecting galaxies with 2D-Spectroscopy</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Образец заголовка</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Чтобы добавить рисунок, перетащите его на заполнитель или щелкните значок</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Образец текста</a:t>
            </a:r>
          </a:p>
        </p:txBody>
      </p:sp>
      <p:sp>
        <p:nvSpPr>
          <p:cNvPr id="5" name="Date Placeholder 4"/>
          <p:cNvSpPr>
            <a:spLocks noGrp="1"/>
          </p:cNvSpPr>
          <p:nvPr>
            <p:ph type="dt" sz="half" idx="10"/>
          </p:nvPr>
        </p:nvSpPr>
        <p:spPr/>
        <p:txBody>
          <a:bodyPr/>
          <a:lstStyle/>
          <a:p>
            <a:r>
              <a:rPr lang="en-US" smtClean="0"/>
              <a:t>28.03.13</a:t>
            </a:r>
            <a:endParaRPr lang="en-US"/>
          </a:p>
        </p:txBody>
      </p:sp>
      <p:sp>
        <p:nvSpPr>
          <p:cNvPr id="6" name="Footer Placeholder 5"/>
          <p:cNvSpPr>
            <a:spLocks noGrp="1"/>
          </p:cNvSpPr>
          <p:nvPr>
            <p:ph type="ftr" sz="quarter" idx="11"/>
          </p:nvPr>
        </p:nvSpPr>
        <p:spPr/>
        <p:txBody>
          <a:bodyPr/>
          <a:lstStyle/>
          <a:p>
            <a:r>
              <a:rPr lang="en-US" smtClean="0"/>
              <a:t>Dissecting galaxies with 2D-Spectroscopy</a:t>
            </a:r>
            <a:endParaRPr lang="en-US"/>
          </a:p>
        </p:txBody>
      </p:sp>
      <p:sp>
        <p:nvSpPr>
          <p:cNvPr id="7" name="Slide Number Placeholder 6"/>
          <p:cNvSpPr>
            <a:spLocks noGrp="1"/>
          </p:cNvSpPr>
          <p:nvPr>
            <p:ph type="sldNum" sz="quarter" idx="12"/>
          </p:nvPr>
        </p:nvSpPr>
        <p:spPr/>
        <p:txBody>
          <a:bodyPr/>
          <a:lstStyle/>
          <a:p>
            <a:fld id="{5FD889E0-CAB2-4699-909D-B9A88D47ACB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Образец заголовка</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endParaRPr lang="en-US" dirty="0" smtClean="0"/>
          </a:p>
        </p:txBody>
      </p:sp>
      <p:sp>
        <p:nvSpPr>
          <p:cNvPr id="4" name="Date Placeholder 3"/>
          <p:cNvSpPr>
            <a:spLocks noGrp="1"/>
          </p:cNvSpPr>
          <p:nvPr>
            <p:ph type="dt" sz="half" idx="2"/>
          </p:nvPr>
        </p:nvSpPr>
        <p:spPr>
          <a:xfrm>
            <a:off x="6595443"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r>
              <a:rPr lang="en-US" smtClean="0"/>
              <a:t>28.03.13</a:t>
            </a:r>
            <a:endParaRPr lang="en-US" dirty="0"/>
          </a:p>
        </p:txBody>
      </p:sp>
      <p:sp>
        <p:nvSpPr>
          <p:cNvPr id="6" name="Slide Number Placeholder 5"/>
          <p:cNvSpPr>
            <a:spLocks noGrp="1"/>
          </p:cNvSpPr>
          <p:nvPr>
            <p:ph type="sldNum" sz="quarter" idx="4"/>
          </p:nvPr>
        </p:nvSpPr>
        <p:spPr>
          <a:xfrm>
            <a:off x="778457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5FD889E0-CAB2-4699-909D-B9A88D47ACBE}" type="slidenum">
              <a:rPr lang="en-US" smtClean="0"/>
              <a:t>‹#›</a:t>
            </a:fld>
            <a:endParaRPr lang="en-US" dirty="0"/>
          </a:p>
        </p:txBody>
      </p:sp>
      <p:sp>
        <p:nvSpPr>
          <p:cNvPr id="5" name="Footer Placeholder 4"/>
          <p:cNvSpPr>
            <a:spLocks noGrp="1"/>
          </p:cNvSpPr>
          <p:nvPr>
            <p:ph type="ftr" sz="quarter" idx="3"/>
          </p:nvPr>
        </p:nvSpPr>
        <p:spPr>
          <a:xfrm>
            <a:off x="6595443" y="846715"/>
            <a:ext cx="2246489" cy="301227"/>
          </a:xfrm>
          <a:prstGeom prst="rect">
            <a:avLst/>
          </a:prstGeom>
        </p:spPr>
        <p:txBody>
          <a:bodyPr vert="horz" lIns="91440" tIns="0" rIns="91440" bIns="45720" rtlCol="0" anchor="t"/>
          <a:lstStyle>
            <a:lvl1pPr algn="l">
              <a:defRPr sz="1000">
                <a:solidFill>
                  <a:schemeClr val="tx1"/>
                </a:solidFill>
              </a:defRPr>
            </a:lvl1pPr>
          </a:lstStyle>
          <a:p>
            <a:r>
              <a:rPr lang="en-US" smtClean="0"/>
              <a:t>Dissecting galaxies with 2D-Spectroscopy</a:t>
            </a:r>
            <a:endParaRPr lang="en-US" dirty="0"/>
          </a:p>
        </p:txBody>
      </p:sp>
    </p:spTree>
  </p:cSld>
  <p:clrMap bg1="dk1" tx1="lt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iming>
    <p:tnLst>
      <p:par>
        <p:cTn xmlns:p14="http://schemas.microsoft.com/office/powerpoint/2010/main" id="1" dur="indefinite" restart="never" nodeType="tmRoot"/>
      </p:par>
    </p:tnLst>
  </p:timing>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 Id="rId3"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16.png"/><Relationship Id="rId5" Type="http://schemas.openxmlformats.org/officeDocument/2006/relationships/image" Target="../media/image34.tiff"/><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image" Target="../media/image14.gif"/><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1" y="291338"/>
            <a:ext cx="9144000" cy="1422196"/>
          </a:xfrm>
        </p:spPr>
        <p:txBody>
          <a:bodyPr>
            <a:noAutofit/>
          </a:bodyPr>
          <a:lstStyle/>
          <a:p>
            <a:pPr algn="ctr"/>
            <a:r>
              <a:rPr lang="en-US" sz="3500" dirty="0">
                <a:solidFill>
                  <a:schemeClr val="tx1"/>
                </a:solidFill>
              </a:rPr>
              <a:t>Star formation in the rims of supergiant </a:t>
            </a:r>
            <a:r>
              <a:rPr lang="en-US" sz="3500" dirty="0" smtClean="0">
                <a:solidFill>
                  <a:schemeClr val="tx1"/>
                </a:solidFill>
              </a:rPr>
              <a:t/>
            </a:r>
            <a:br>
              <a:rPr lang="en-US" sz="3500" dirty="0" smtClean="0">
                <a:solidFill>
                  <a:schemeClr val="tx1"/>
                </a:solidFill>
              </a:rPr>
            </a:br>
            <a:r>
              <a:rPr lang="en-US" sz="3500" dirty="0" smtClean="0">
                <a:solidFill>
                  <a:schemeClr val="tx1"/>
                </a:solidFill>
              </a:rPr>
              <a:t>HI </a:t>
            </a:r>
            <a:r>
              <a:rPr lang="en-US" sz="3500" dirty="0">
                <a:solidFill>
                  <a:schemeClr val="tx1"/>
                </a:solidFill>
              </a:rPr>
              <a:t>shells in nearby galaxies</a:t>
            </a:r>
            <a:endParaRPr lang="ru-RU" sz="3500" b="1" dirty="0">
              <a:solidFill>
                <a:schemeClr val="tx1"/>
              </a:solidFill>
              <a:latin typeface="Cambria"/>
              <a:cs typeface="Cambria"/>
            </a:endParaRPr>
          </a:p>
        </p:txBody>
      </p:sp>
      <p:sp>
        <p:nvSpPr>
          <p:cNvPr id="3" name="Подзаголовок 2"/>
          <p:cNvSpPr>
            <a:spLocks noGrp="1"/>
          </p:cNvSpPr>
          <p:nvPr>
            <p:ph type="subTitle" idx="1"/>
          </p:nvPr>
        </p:nvSpPr>
        <p:spPr>
          <a:xfrm>
            <a:off x="0" y="2143085"/>
            <a:ext cx="9144000" cy="2676130"/>
          </a:xfrm>
        </p:spPr>
        <p:txBody>
          <a:bodyPr>
            <a:normAutofit lnSpcReduction="10000"/>
          </a:bodyPr>
          <a:lstStyle/>
          <a:p>
            <a:pPr algn="ctr"/>
            <a:r>
              <a:rPr lang="en-US" sz="2800" b="1" u="sng" dirty="0" smtClean="0"/>
              <a:t>Oleg Egorov</a:t>
            </a:r>
            <a:r>
              <a:rPr lang="en-US" sz="2800" b="1" baseline="30000" dirty="0" smtClean="0"/>
              <a:t>1,2</a:t>
            </a:r>
            <a:endParaRPr lang="ru-RU" sz="2800" b="1" baseline="30000" dirty="0" smtClean="0"/>
          </a:p>
          <a:p>
            <a:pPr algn="ctr"/>
            <a:endParaRPr lang="en-US" sz="3300" baseline="30000" dirty="0" smtClean="0"/>
          </a:p>
          <a:p>
            <a:r>
              <a:rPr lang="en-US" u="sng" dirty="0" smtClean="0"/>
              <a:t>co-</a:t>
            </a:r>
            <a:r>
              <a:rPr lang="en-US" u="sng" dirty="0" err="1" smtClean="0"/>
              <a:t>laborators</a:t>
            </a:r>
            <a:r>
              <a:rPr lang="en-US" dirty="0" smtClean="0"/>
              <a:t>:  T.A. Lozinskaya</a:t>
            </a:r>
            <a:r>
              <a:rPr lang="en-US" baseline="30000" dirty="0" smtClean="0"/>
              <a:t>1</a:t>
            </a:r>
            <a:r>
              <a:rPr lang="en-US" dirty="0" smtClean="0"/>
              <a:t>, A.V. Moiseev</a:t>
            </a:r>
            <a:r>
              <a:rPr lang="en-US" sz="2400" b="1" baseline="30000" dirty="0"/>
              <a:t>1,2</a:t>
            </a:r>
            <a:r>
              <a:rPr lang="en-US" dirty="0" smtClean="0"/>
              <a:t>, </a:t>
            </a:r>
            <a:r>
              <a:rPr lang="en-US" dirty="0" err="1" smtClean="0"/>
              <a:t>Yu.A</a:t>
            </a:r>
            <a:r>
              <a:rPr lang="en-US" dirty="0" smtClean="0"/>
              <a:t>. Shchekinov</a:t>
            </a:r>
            <a:r>
              <a:rPr lang="en-US" sz="2400" b="1" baseline="30000" dirty="0" smtClean="0"/>
              <a:t>3</a:t>
            </a:r>
            <a:r>
              <a:rPr lang="en-US" dirty="0" smtClean="0"/>
              <a:t>, G.V. Smirnov-Pinchukov</a:t>
            </a:r>
            <a:r>
              <a:rPr lang="en-US" sz="2400" b="1" baseline="30000" dirty="0" smtClean="0"/>
              <a:t>1</a:t>
            </a:r>
            <a:endParaRPr lang="en-US" dirty="0" smtClean="0"/>
          </a:p>
          <a:p>
            <a:endParaRPr lang="ru-RU" sz="1800" baseline="30000" dirty="0" smtClean="0"/>
          </a:p>
          <a:p>
            <a:pPr algn="ctr"/>
            <a:r>
              <a:rPr lang="en-US" sz="1800" baseline="30000" dirty="0" smtClean="0"/>
              <a:t>1</a:t>
            </a:r>
            <a:r>
              <a:rPr lang="en-US" sz="1800" dirty="0" smtClean="0"/>
              <a:t>Sternberg </a:t>
            </a:r>
            <a:r>
              <a:rPr lang="en-US" sz="1800" dirty="0"/>
              <a:t>Astronomical Institute of </a:t>
            </a:r>
            <a:r>
              <a:rPr lang="en-US" sz="1800" dirty="0" err="1"/>
              <a:t>Lomonosov</a:t>
            </a:r>
            <a:r>
              <a:rPr lang="en-US" sz="1800" dirty="0"/>
              <a:t> Moscow State University</a:t>
            </a:r>
          </a:p>
          <a:p>
            <a:pPr algn="ctr"/>
            <a:r>
              <a:rPr lang="en-US" sz="1800" baseline="30000" dirty="0" smtClean="0"/>
              <a:t>2</a:t>
            </a:r>
            <a:r>
              <a:rPr lang="en-US" sz="1800" dirty="0" smtClean="0"/>
              <a:t>Special Astrophysical Observatory of Russian Academy of Sciences</a:t>
            </a:r>
          </a:p>
          <a:p>
            <a:pPr algn="ctr"/>
            <a:r>
              <a:rPr lang="en-US" sz="1800" baseline="30000" dirty="0" smtClean="0"/>
              <a:t>3</a:t>
            </a:r>
            <a:r>
              <a:rPr lang="en-US" sz="1800" dirty="0" smtClean="0"/>
              <a:t>Lebedev </a:t>
            </a:r>
            <a:r>
              <a:rPr lang="en-US" sz="1800" dirty="0"/>
              <a:t>Physical </a:t>
            </a:r>
            <a:r>
              <a:rPr lang="en-US" sz="1800" dirty="0" smtClean="0"/>
              <a:t>Institute </a:t>
            </a:r>
            <a:r>
              <a:rPr lang="en-US" sz="1800" dirty="0"/>
              <a:t>of Russian Academy of Sciences</a:t>
            </a:r>
          </a:p>
          <a:p>
            <a:endParaRPr lang="en-US" sz="1800" dirty="0" smtClean="0"/>
          </a:p>
        </p:txBody>
      </p:sp>
      <p:grpSp>
        <p:nvGrpSpPr>
          <p:cNvPr id="13" name="Группа 12"/>
          <p:cNvGrpSpPr/>
          <p:nvPr/>
        </p:nvGrpSpPr>
        <p:grpSpPr>
          <a:xfrm>
            <a:off x="889000" y="5382479"/>
            <a:ext cx="7529504" cy="1360785"/>
            <a:chOff x="-114300" y="5509479"/>
            <a:chExt cx="7529504" cy="1360785"/>
          </a:xfrm>
        </p:grpSpPr>
        <p:sp>
          <p:nvSpPr>
            <p:cNvPr id="8" name="Прямоугольник 7"/>
            <p:cNvSpPr/>
            <p:nvPr/>
          </p:nvSpPr>
          <p:spPr>
            <a:xfrm>
              <a:off x="-114300" y="5534878"/>
              <a:ext cx="7529504" cy="1323121"/>
            </a:xfrm>
            <a:prstGeom prst="rect">
              <a:avLst/>
            </a:prstGeom>
            <a:solidFill>
              <a:srgbClr val="FFFFFF">
                <a:alpha val="7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4" name="Изображение 3"/>
            <p:cNvPicPr>
              <a:picLocks noChangeAspect="1"/>
            </p:cNvPicPr>
            <p:nvPr/>
          </p:nvPicPr>
          <p:blipFill>
            <a:blip r:embed="rId4"/>
            <a:stretch>
              <a:fillRect/>
            </a:stretch>
          </p:blipFill>
          <p:spPr>
            <a:xfrm>
              <a:off x="5105700" y="5560279"/>
              <a:ext cx="2309504" cy="1297721"/>
            </a:xfrm>
            <a:prstGeom prst="rect">
              <a:avLst/>
            </a:prstGeom>
          </p:spPr>
        </p:pic>
        <p:pic>
          <p:nvPicPr>
            <p:cNvPr id="5" name="Изображение 4"/>
            <p:cNvPicPr>
              <a:picLocks noChangeAspect="1"/>
            </p:cNvPicPr>
            <p:nvPr/>
          </p:nvPicPr>
          <p:blipFill rotWithShape="1">
            <a:blip r:embed="rId5">
              <a:alphaModFix/>
            </a:blip>
            <a:srcRect l="4" r="709"/>
            <a:stretch/>
          </p:blipFill>
          <p:spPr>
            <a:xfrm>
              <a:off x="-114300" y="5509479"/>
              <a:ext cx="5220000" cy="1360785"/>
            </a:xfrm>
            <a:prstGeom prst="rect">
              <a:avLst/>
            </a:prstGeom>
          </p:spPr>
        </p:pic>
      </p:grpSp>
    </p:spTree>
    <p:extLst>
      <p:ext uri="{BB962C8B-B14F-4D97-AF65-F5344CB8AC3E}">
        <p14:creationId xmlns:p14="http://schemas.microsoft.com/office/powerpoint/2010/main" val="2459966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239056" y="1004005"/>
            <a:ext cx="5278443" cy="4900789"/>
          </a:xfrm>
          <a:prstGeom prst="rect">
            <a:avLst/>
          </a:prstGeom>
        </p:spPr>
      </p:pic>
      <p:sp>
        <p:nvSpPr>
          <p:cNvPr id="7" name="Название 4"/>
          <p:cNvSpPr txBox="1">
            <a:spLocks/>
          </p:cNvSpPr>
          <p:nvPr/>
        </p:nvSpPr>
        <p:spPr>
          <a:xfrm>
            <a:off x="381000" y="192103"/>
            <a:ext cx="7594600" cy="508937"/>
          </a:xfrm>
          <a:prstGeom prst="rect">
            <a:avLst/>
          </a:prstGeom>
        </p:spPr>
        <p:txBody>
          <a:bodyPr vert="horz" lIns="91440" tIns="45720" rIns="91440" bIns="45720" rtlCol="0" anchor="b">
            <a:normAutofit fontScale="90000" lnSpcReduction="2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err="1" smtClean="0"/>
              <a:t>Multiwavelength</a:t>
            </a:r>
            <a:r>
              <a:rPr lang="en-US" sz="3400" dirty="0" smtClean="0"/>
              <a:t> view on Holmberg II</a:t>
            </a:r>
            <a:endParaRPr lang="ru-RU" sz="3400" dirty="0"/>
          </a:p>
        </p:txBody>
      </p:sp>
      <p:cxnSp>
        <p:nvCxnSpPr>
          <p:cNvPr id="10" name="Прямая соединительная линия 9"/>
          <p:cNvCxnSpPr/>
          <p:nvPr/>
        </p:nvCxnSpPr>
        <p:spPr>
          <a:xfrm flipV="1">
            <a:off x="3860970" y="1002660"/>
            <a:ext cx="1185077" cy="1993284"/>
          </a:xfrm>
          <a:prstGeom prst="line">
            <a:avLst/>
          </a:prstGeom>
          <a:ln>
            <a:solidFill>
              <a:srgbClr val="00FF08"/>
            </a:solidFill>
          </a:ln>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a:off x="3829050" y="4699000"/>
            <a:ext cx="1229697" cy="204655"/>
          </a:xfrm>
          <a:prstGeom prst="line">
            <a:avLst/>
          </a:prstGeom>
          <a:ln>
            <a:solidFill>
              <a:srgbClr val="00FF08"/>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800562" y="1074628"/>
            <a:ext cx="1642835" cy="430887"/>
          </a:xfrm>
          <a:prstGeom prst="rect">
            <a:avLst/>
          </a:prstGeom>
          <a:noFill/>
        </p:spPr>
        <p:txBody>
          <a:bodyPr wrap="none" rtlCol="0">
            <a:spAutoFit/>
          </a:bodyPr>
          <a:lstStyle/>
          <a:p>
            <a:r>
              <a:rPr lang="en-US" sz="2200" dirty="0" smtClean="0">
                <a:solidFill>
                  <a:schemeClr val="bg1"/>
                </a:solidFill>
              </a:rPr>
              <a:t>Holmberg II</a:t>
            </a:r>
            <a:endParaRPr lang="ru-RU" sz="2200" dirty="0">
              <a:solidFill>
                <a:schemeClr val="bg1"/>
              </a:solidFill>
            </a:endParaRPr>
          </a:p>
        </p:txBody>
      </p:sp>
      <p:sp>
        <p:nvSpPr>
          <p:cNvPr id="19" name="Text Box 3"/>
          <p:cNvSpPr txBox="1">
            <a:spLocks noChangeArrowheads="1"/>
          </p:cNvSpPr>
          <p:nvPr/>
        </p:nvSpPr>
        <p:spPr bwMode="auto">
          <a:xfrm>
            <a:off x="239056" y="5573931"/>
            <a:ext cx="4057880" cy="38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000" tIns="54000" rIns="99000" bIns="54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dirty="0" smtClean="0">
                <a:solidFill>
                  <a:srgbClr val="FF6600"/>
                </a:solidFill>
              </a:rPr>
              <a:t>HI 21 cm</a:t>
            </a:r>
            <a:endParaRPr lang="ru-RU" dirty="0">
              <a:solidFill>
                <a:srgbClr val="FF6600"/>
              </a:solidFill>
            </a:endParaRPr>
          </a:p>
        </p:txBody>
      </p:sp>
      <p:pic>
        <p:nvPicPr>
          <p:cNvPr id="6" name="Изображение 5"/>
          <p:cNvPicPr>
            <a:picLocks noChangeAspect="1"/>
          </p:cNvPicPr>
          <p:nvPr/>
        </p:nvPicPr>
        <p:blipFill rotWithShape="1">
          <a:blip r:embed="rId3"/>
          <a:srcRect l="12845" t="4700" r="1936" b="10864"/>
          <a:stretch/>
        </p:blipFill>
        <p:spPr>
          <a:xfrm>
            <a:off x="5052397" y="1004005"/>
            <a:ext cx="3942000" cy="3906000"/>
          </a:xfrm>
          <a:prstGeom prst="rect">
            <a:avLst/>
          </a:prstGeom>
        </p:spPr>
      </p:pic>
      <p:sp>
        <p:nvSpPr>
          <p:cNvPr id="18" name="Text Box 3"/>
          <p:cNvSpPr txBox="1">
            <a:spLocks noChangeArrowheads="1"/>
          </p:cNvSpPr>
          <p:nvPr/>
        </p:nvSpPr>
        <p:spPr bwMode="auto">
          <a:xfrm>
            <a:off x="7983873" y="3933298"/>
            <a:ext cx="2066254" cy="1194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000" tIns="54000" rIns="99000" bIns="54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ru-RU" dirty="0" err="1" smtClean="0">
                <a:solidFill>
                  <a:srgbClr val="FF0000"/>
                </a:solidFill>
              </a:rPr>
              <a:t>H</a:t>
            </a:r>
            <a:r>
              <a:rPr lang="en-US" dirty="0" smtClean="0">
                <a:solidFill>
                  <a:srgbClr val="FF0000"/>
                </a:solidFill>
              </a:rPr>
              <a:t>-</a:t>
            </a:r>
            <a:r>
              <a:rPr lang="ru-RU" dirty="0" err="1" smtClean="0">
                <a:solidFill>
                  <a:srgbClr val="FF0000"/>
                </a:solidFill>
              </a:rPr>
              <a:t>a</a:t>
            </a:r>
            <a:r>
              <a:rPr lang="en-US" dirty="0" err="1" smtClean="0">
                <a:solidFill>
                  <a:srgbClr val="FF0000"/>
                </a:solidFill>
              </a:rPr>
              <a:t>lpha</a:t>
            </a:r>
            <a:r>
              <a:rPr lang="ru-RU" dirty="0" smtClean="0">
                <a:solidFill>
                  <a:srgbClr val="FF9966"/>
                </a:solidFill>
              </a:rPr>
              <a:t> </a:t>
            </a:r>
            <a:endParaRPr lang="en-US" dirty="0" smtClean="0">
              <a:solidFill>
                <a:srgbClr val="FF9966"/>
              </a:solidFill>
            </a:endParaRPr>
          </a:p>
          <a:p>
            <a:pPr>
              <a:buClrTx/>
              <a:buFontTx/>
              <a:buNone/>
            </a:pPr>
            <a:r>
              <a:rPr lang="ru-RU" dirty="0" smtClean="0">
                <a:solidFill>
                  <a:srgbClr val="4372FF"/>
                </a:solidFill>
              </a:rPr>
              <a:t>HI</a:t>
            </a:r>
            <a:r>
              <a:rPr lang="en-US" dirty="0" smtClean="0">
                <a:solidFill>
                  <a:srgbClr val="4372FF"/>
                </a:solidFill>
              </a:rPr>
              <a:t> </a:t>
            </a:r>
            <a:r>
              <a:rPr lang="en-US" dirty="0" smtClean="0">
                <a:solidFill>
                  <a:srgbClr val="3569FF"/>
                </a:solidFill>
              </a:rPr>
              <a:t>21cm </a:t>
            </a:r>
          </a:p>
          <a:p>
            <a:pPr>
              <a:buClrTx/>
              <a:buFontTx/>
              <a:buNone/>
            </a:pPr>
            <a:r>
              <a:rPr lang="en-US" dirty="0" smtClean="0">
                <a:solidFill>
                  <a:srgbClr val="FFFF00"/>
                </a:solidFill>
              </a:rPr>
              <a:t>stars</a:t>
            </a:r>
            <a:endParaRPr lang="ru-RU" dirty="0">
              <a:solidFill>
                <a:srgbClr val="FFFF00"/>
              </a:solidFill>
            </a:endParaRPr>
          </a:p>
        </p:txBody>
      </p:sp>
      <p:sp>
        <p:nvSpPr>
          <p:cNvPr id="11" name="Text Box 4"/>
          <p:cNvSpPr txBox="1">
            <a:spLocks noChangeArrowheads="1"/>
          </p:cNvSpPr>
          <p:nvPr/>
        </p:nvSpPr>
        <p:spPr bwMode="auto">
          <a:xfrm>
            <a:off x="5317067" y="6504323"/>
            <a:ext cx="3928533" cy="355341"/>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a:t>
            </a:r>
            <a:r>
              <a:rPr lang="en-US" sz="1500" dirty="0">
                <a:solidFill>
                  <a:srgbClr val="000000"/>
                </a:solidFill>
              </a:rPr>
              <a:t> </a:t>
            </a:r>
            <a:r>
              <a:rPr lang="en-US" sz="1500" dirty="0" smtClean="0">
                <a:solidFill>
                  <a:srgbClr val="000000"/>
                </a:solidFill>
              </a:rPr>
              <a:t>et al.</a:t>
            </a:r>
            <a:r>
              <a:rPr lang="ru-RU" sz="1500" dirty="0" smtClean="0">
                <a:solidFill>
                  <a:srgbClr val="000000"/>
                </a:solidFill>
              </a:rPr>
              <a:t> (20</a:t>
            </a:r>
            <a:r>
              <a:rPr lang="en-US" sz="1500" dirty="0" smtClean="0">
                <a:solidFill>
                  <a:srgbClr val="000000"/>
                </a:solidFill>
              </a:rPr>
              <a:t>17; MNRAS, 464, 1833</a:t>
            </a:r>
            <a:r>
              <a:rPr lang="ru-RU" sz="1500" dirty="0" smtClean="0">
                <a:solidFill>
                  <a:srgbClr val="000000"/>
                </a:solidFill>
              </a:rPr>
              <a:t>)</a:t>
            </a:r>
            <a:endParaRPr lang="ru-RU" sz="1500" dirty="0">
              <a:solidFill>
                <a:srgbClr val="000000"/>
              </a:solidFill>
            </a:endParaRPr>
          </a:p>
        </p:txBody>
      </p:sp>
      <p:sp>
        <p:nvSpPr>
          <p:cNvPr id="12" name="TextBox 11"/>
          <p:cNvSpPr txBox="1"/>
          <p:nvPr/>
        </p:nvSpPr>
        <p:spPr>
          <a:xfrm>
            <a:off x="5643193" y="5127322"/>
            <a:ext cx="3351204" cy="1200329"/>
          </a:xfrm>
          <a:prstGeom prst="rect">
            <a:avLst/>
          </a:prstGeom>
          <a:noFill/>
        </p:spPr>
        <p:txBody>
          <a:bodyPr wrap="square" rtlCol="0">
            <a:spAutoFit/>
          </a:bodyPr>
          <a:lstStyle/>
          <a:p>
            <a:r>
              <a:rPr lang="en-US" dirty="0" smtClean="0"/>
              <a:t>Star forming </a:t>
            </a:r>
            <a:r>
              <a:rPr lang="en-US" smtClean="0"/>
              <a:t>regions </a:t>
            </a:r>
            <a:r>
              <a:rPr lang="en-US" smtClean="0"/>
              <a:t>are concentrated </a:t>
            </a:r>
            <a:r>
              <a:rPr lang="en-US" dirty="0" smtClean="0"/>
              <a:t>in the north rim of the largest old (150 </a:t>
            </a:r>
            <a:r>
              <a:rPr lang="en-US" dirty="0" err="1" smtClean="0"/>
              <a:t>Myr</a:t>
            </a:r>
            <a:r>
              <a:rPr lang="en-US" dirty="0" smtClean="0"/>
              <a:t>) HI SGS</a:t>
            </a:r>
            <a:endParaRPr lang="ru-RU" dirty="0"/>
          </a:p>
        </p:txBody>
      </p:sp>
    </p:spTree>
    <p:extLst>
      <p:ext uri="{BB962C8B-B14F-4D97-AF65-F5344CB8AC3E}">
        <p14:creationId xmlns:p14="http://schemas.microsoft.com/office/powerpoint/2010/main" val="36970571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2"/>
          <a:stretch>
            <a:fillRect/>
          </a:stretch>
        </p:blipFill>
        <p:spPr>
          <a:xfrm>
            <a:off x="4254500" y="701040"/>
            <a:ext cx="4711700" cy="5883953"/>
          </a:xfrm>
          <a:prstGeom prst="rect">
            <a:avLst/>
          </a:prstGeom>
        </p:spPr>
      </p:pic>
      <p:sp>
        <p:nvSpPr>
          <p:cNvPr id="5" name="Название 4"/>
          <p:cNvSpPr txBox="1">
            <a:spLocks/>
          </p:cNvSpPr>
          <p:nvPr/>
        </p:nvSpPr>
        <p:spPr>
          <a:xfrm>
            <a:off x="381000" y="192103"/>
            <a:ext cx="7594600" cy="508937"/>
          </a:xfrm>
          <a:prstGeom prst="rect">
            <a:avLst/>
          </a:prstGeom>
        </p:spPr>
        <p:txBody>
          <a:bodyPr vert="horz" lIns="91440" tIns="45720" rIns="91440" bIns="45720" rtlCol="0" anchor="b">
            <a:normAutofit fontScale="90000" lnSpcReduction="2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smtClean="0"/>
              <a:t>Complexes of SF in Holmberg II</a:t>
            </a:r>
            <a:endParaRPr lang="ru-RU" sz="3400" dirty="0"/>
          </a:p>
        </p:txBody>
      </p:sp>
      <p:sp>
        <p:nvSpPr>
          <p:cNvPr id="6" name="Text Box 4"/>
          <p:cNvSpPr txBox="1">
            <a:spLocks noChangeArrowheads="1"/>
          </p:cNvSpPr>
          <p:nvPr/>
        </p:nvSpPr>
        <p:spPr bwMode="auto">
          <a:xfrm>
            <a:off x="5317067" y="6504323"/>
            <a:ext cx="3928533" cy="355341"/>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a:t>
            </a:r>
            <a:r>
              <a:rPr lang="en-US" sz="1500" dirty="0">
                <a:solidFill>
                  <a:srgbClr val="000000"/>
                </a:solidFill>
              </a:rPr>
              <a:t> </a:t>
            </a:r>
            <a:r>
              <a:rPr lang="en-US" sz="1500" dirty="0" smtClean="0">
                <a:solidFill>
                  <a:srgbClr val="000000"/>
                </a:solidFill>
              </a:rPr>
              <a:t>et al.</a:t>
            </a:r>
            <a:r>
              <a:rPr lang="ru-RU" sz="1500" dirty="0" smtClean="0">
                <a:solidFill>
                  <a:srgbClr val="000000"/>
                </a:solidFill>
              </a:rPr>
              <a:t> (20</a:t>
            </a:r>
            <a:r>
              <a:rPr lang="en-US" sz="1500" dirty="0" smtClean="0">
                <a:solidFill>
                  <a:srgbClr val="000000"/>
                </a:solidFill>
              </a:rPr>
              <a:t>17; MNRAS, 464, 1833</a:t>
            </a:r>
            <a:r>
              <a:rPr lang="ru-RU" sz="1500" dirty="0" smtClean="0">
                <a:solidFill>
                  <a:srgbClr val="000000"/>
                </a:solidFill>
              </a:rPr>
              <a:t>)</a:t>
            </a:r>
            <a:endParaRPr lang="ru-RU" sz="1500" dirty="0">
              <a:solidFill>
                <a:srgbClr val="000000"/>
              </a:solidFill>
            </a:endParaRPr>
          </a:p>
        </p:txBody>
      </p:sp>
      <p:sp>
        <p:nvSpPr>
          <p:cNvPr id="7" name="Прямоугольник 6"/>
          <p:cNvSpPr/>
          <p:nvPr/>
        </p:nvSpPr>
        <p:spPr>
          <a:xfrm>
            <a:off x="266700" y="1165136"/>
            <a:ext cx="3733800" cy="1631216"/>
          </a:xfrm>
          <a:prstGeom prst="rect">
            <a:avLst/>
          </a:prstGeom>
        </p:spPr>
        <p:txBody>
          <a:bodyPr wrap="square">
            <a:spAutoFit/>
          </a:bodyPr>
          <a:lstStyle/>
          <a:p>
            <a:r>
              <a:rPr lang="en-US" sz="2000" dirty="0"/>
              <a:t>Star formation in Holmberg II occurs not in the chain of the bright HII regions, but in the giant (300-700 pc sized) unified complexes</a:t>
            </a:r>
            <a:endParaRPr lang="ru-RU" sz="2000" dirty="0"/>
          </a:p>
        </p:txBody>
      </p:sp>
      <p:sp>
        <p:nvSpPr>
          <p:cNvPr id="8" name="Прямоугольник 7"/>
          <p:cNvSpPr/>
          <p:nvPr/>
        </p:nvSpPr>
        <p:spPr>
          <a:xfrm>
            <a:off x="381000" y="2893873"/>
            <a:ext cx="3061291" cy="2246769"/>
          </a:xfrm>
          <a:prstGeom prst="rect">
            <a:avLst/>
          </a:prstGeom>
        </p:spPr>
        <p:txBody>
          <a:bodyPr wrap="square">
            <a:spAutoFit/>
          </a:bodyPr>
          <a:lstStyle/>
          <a:p>
            <a:r>
              <a:rPr lang="en-US" sz="2000" dirty="0" smtClean="0"/>
              <a:t>Bright HII regions inside star forming complexes are tied by faint filamentary structures, surrounded by HI shell and show joint kinematics</a:t>
            </a:r>
            <a:endParaRPr lang="ru-RU" sz="2000" dirty="0"/>
          </a:p>
        </p:txBody>
      </p:sp>
    </p:spTree>
    <p:extLst>
      <p:ext uri="{BB962C8B-B14F-4D97-AF65-F5344CB8AC3E}">
        <p14:creationId xmlns:p14="http://schemas.microsoft.com/office/powerpoint/2010/main" val="29704645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2"/>
          <a:stretch>
            <a:fillRect/>
          </a:stretch>
        </p:blipFill>
        <p:spPr>
          <a:xfrm>
            <a:off x="4254500" y="701040"/>
            <a:ext cx="4711700" cy="5883953"/>
          </a:xfrm>
          <a:prstGeom prst="rect">
            <a:avLst/>
          </a:prstGeom>
        </p:spPr>
      </p:pic>
      <p:sp>
        <p:nvSpPr>
          <p:cNvPr id="5" name="Название 4"/>
          <p:cNvSpPr txBox="1">
            <a:spLocks/>
          </p:cNvSpPr>
          <p:nvPr/>
        </p:nvSpPr>
        <p:spPr>
          <a:xfrm>
            <a:off x="381000" y="192103"/>
            <a:ext cx="7594600" cy="508937"/>
          </a:xfrm>
          <a:prstGeom prst="rect">
            <a:avLst/>
          </a:prstGeom>
        </p:spPr>
        <p:txBody>
          <a:bodyPr vert="horz" lIns="91440" tIns="45720" rIns="91440" bIns="45720" rtlCol="0" anchor="b">
            <a:normAutofit fontScale="90000" lnSpcReduction="2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smtClean="0"/>
              <a:t>Complexes of SF in Holmberg II</a:t>
            </a:r>
            <a:endParaRPr lang="ru-RU" sz="3400" dirty="0"/>
          </a:p>
        </p:txBody>
      </p:sp>
      <p:sp>
        <p:nvSpPr>
          <p:cNvPr id="11" name="Прямоугольник 10"/>
          <p:cNvSpPr/>
          <p:nvPr/>
        </p:nvSpPr>
        <p:spPr>
          <a:xfrm>
            <a:off x="266700" y="1165136"/>
            <a:ext cx="3733800" cy="1631216"/>
          </a:xfrm>
          <a:prstGeom prst="rect">
            <a:avLst/>
          </a:prstGeom>
        </p:spPr>
        <p:txBody>
          <a:bodyPr wrap="square">
            <a:spAutoFit/>
          </a:bodyPr>
          <a:lstStyle/>
          <a:p>
            <a:r>
              <a:rPr lang="en-US" sz="2000" dirty="0"/>
              <a:t>Star formation in Holmberg II occurs not in the chain of the bright HII regions, but in the giant (300-700 pc sized) unified complexes</a:t>
            </a:r>
            <a:endParaRPr lang="ru-RU" sz="2000" dirty="0"/>
          </a:p>
        </p:txBody>
      </p:sp>
      <p:sp>
        <p:nvSpPr>
          <p:cNvPr id="12" name="Прямоугольник 11"/>
          <p:cNvSpPr/>
          <p:nvPr/>
        </p:nvSpPr>
        <p:spPr>
          <a:xfrm>
            <a:off x="5213350" y="3911600"/>
            <a:ext cx="1187450" cy="736600"/>
          </a:xfrm>
          <a:prstGeom prst="rect">
            <a:avLst/>
          </a:prstGeom>
          <a:noFill/>
          <a:ln w="38100"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6" name="Text Box 4"/>
          <p:cNvSpPr txBox="1">
            <a:spLocks noChangeArrowheads="1"/>
          </p:cNvSpPr>
          <p:nvPr/>
        </p:nvSpPr>
        <p:spPr bwMode="auto">
          <a:xfrm>
            <a:off x="5317067" y="6504323"/>
            <a:ext cx="3928533" cy="355341"/>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a:t>
            </a:r>
            <a:r>
              <a:rPr lang="en-US" sz="1500" dirty="0">
                <a:solidFill>
                  <a:srgbClr val="000000"/>
                </a:solidFill>
              </a:rPr>
              <a:t> </a:t>
            </a:r>
            <a:r>
              <a:rPr lang="en-US" sz="1500" dirty="0" smtClean="0">
                <a:solidFill>
                  <a:srgbClr val="000000"/>
                </a:solidFill>
              </a:rPr>
              <a:t>et al.</a:t>
            </a:r>
            <a:r>
              <a:rPr lang="ru-RU" sz="1500" dirty="0" smtClean="0">
                <a:solidFill>
                  <a:srgbClr val="000000"/>
                </a:solidFill>
              </a:rPr>
              <a:t> (20</a:t>
            </a:r>
            <a:r>
              <a:rPr lang="en-US" sz="1500" dirty="0" smtClean="0">
                <a:solidFill>
                  <a:srgbClr val="000000"/>
                </a:solidFill>
              </a:rPr>
              <a:t>17; MNRAS, 464, 1833</a:t>
            </a:r>
            <a:r>
              <a:rPr lang="ru-RU" sz="1500" dirty="0" smtClean="0">
                <a:solidFill>
                  <a:srgbClr val="000000"/>
                </a:solidFill>
              </a:rPr>
              <a:t>)</a:t>
            </a:r>
            <a:endParaRPr lang="ru-RU" sz="1500" dirty="0">
              <a:solidFill>
                <a:srgbClr val="000000"/>
              </a:solidFill>
            </a:endParaRPr>
          </a:p>
        </p:txBody>
      </p:sp>
      <p:sp>
        <p:nvSpPr>
          <p:cNvPr id="7" name="Прямоугольник 6"/>
          <p:cNvSpPr/>
          <p:nvPr/>
        </p:nvSpPr>
        <p:spPr>
          <a:xfrm>
            <a:off x="381000" y="2893873"/>
            <a:ext cx="3061291" cy="2246769"/>
          </a:xfrm>
          <a:prstGeom prst="rect">
            <a:avLst/>
          </a:prstGeom>
        </p:spPr>
        <p:txBody>
          <a:bodyPr wrap="square">
            <a:spAutoFit/>
          </a:bodyPr>
          <a:lstStyle/>
          <a:p>
            <a:r>
              <a:rPr lang="en-US" sz="2000" dirty="0" smtClean="0"/>
              <a:t>Bright HII regions inside star forming complexes are tied by faint filamentary structures, surrounded by HI shell and show joint kinematics</a:t>
            </a:r>
            <a:endParaRPr lang="ru-RU" sz="2000" dirty="0"/>
          </a:p>
        </p:txBody>
      </p:sp>
    </p:spTree>
    <p:extLst>
      <p:ext uri="{BB962C8B-B14F-4D97-AF65-F5344CB8AC3E}">
        <p14:creationId xmlns:p14="http://schemas.microsoft.com/office/powerpoint/2010/main" val="32209814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азвание 4"/>
          <p:cNvSpPr txBox="1">
            <a:spLocks/>
          </p:cNvSpPr>
          <p:nvPr/>
        </p:nvSpPr>
        <p:spPr>
          <a:xfrm>
            <a:off x="381000" y="192103"/>
            <a:ext cx="7594600" cy="508937"/>
          </a:xfrm>
          <a:prstGeom prst="rect">
            <a:avLst/>
          </a:prstGeom>
        </p:spPr>
        <p:txBody>
          <a:bodyPr vert="horz" lIns="91440" tIns="45720" rIns="91440" bIns="45720" rtlCol="0" anchor="b">
            <a:normAutofit fontScale="90000" lnSpcReduction="2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smtClean="0"/>
              <a:t>Holmberg II: ionized gas kinematics</a:t>
            </a:r>
            <a:endParaRPr lang="ru-RU" sz="3400" dirty="0"/>
          </a:p>
        </p:txBody>
      </p:sp>
      <p:pic>
        <p:nvPicPr>
          <p:cNvPr id="2" name="Изображение 1"/>
          <p:cNvPicPr>
            <a:picLocks noChangeAspect="1"/>
          </p:cNvPicPr>
          <p:nvPr/>
        </p:nvPicPr>
        <p:blipFill>
          <a:blip r:embed="rId2"/>
          <a:stretch>
            <a:fillRect/>
          </a:stretch>
        </p:blipFill>
        <p:spPr>
          <a:xfrm>
            <a:off x="707358" y="650241"/>
            <a:ext cx="8436642" cy="5937725"/>
          </a:xfrm>
          <a:prstGeom prst="rect">
            <a:avLst/>
          </a:prstGeom>
        </p:spPr>
      </p:pic>
      <p:sp>
        <p:nvSpPr>
          <p:cNvPr id="5" name="TextBox 4"/>
          <p:cNvSpPr txBox="1"/>
          <p:nvPr/>
        </p:nvSpPr>
        <p:spPr>
          <a:xfrm>
            <a:off x="6381142" y="4753911"/>
            <a:ext cx="723713" cy="307777"/>
          </a:xfrm>
          <a:prstGeom prst="rect">
            <a:avLst/>
          </a:prstGeom>
          <a:noFill/>
          <a:ln>
            <a:noFill/>
          </a:ln>
        </p:spPr>
        <p:txBody>
          <a:bodyPr wrap="none" rtlCol="0">
            <a:spAutoFit/>
          </a:bodyPr>
          <a:lstStyle/>
          <a:p>
            <a:r>
              <a:rPr lang="en-US" sz="1400" dirty="0" smtClean="0">
                <a:solidFill>
                  <a:srgbClr val="FF8600"/>
                </a:solidFill>
              </a:rPr>
              <a:t>500 pc</a:t>
            </a:r>
            <a:endParaRPr lang="ru-RU" sz="1400" dirty="0">
              <a:solidFill>
                <a:schemeClr val="tx2"/>
              </a:solidFill>
            </a:endParaRPr>
          </a:p>
        </p:txBody>
      </p:sp>
      <p:cxnSp>
        <p:nvCxnSpPr>
          <p:cNvPr id="7" name="Прямая со стрелкой 6"/>
          <p:cNvCxnSpPr/>
          <p:nvPr/>
        </p:nvCxnSpPr>
        <p:spPr>
          <a:xfrm>
            <a:off x="5985933" y="5061688"/>
            <a:ext cx="1464733" cy="12700"/>
          </a:xfrm>
          <a:prstGeom prst="straightConnector1">
            <a:avLst/>
          </a:prstGeom>
          <a:ln>
            <a:solidFill>
              <a:srgbClr val="FF8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 Box 4"/>
          <p:cNvSpPr txBox="1">
            <a:spLocks noChangeArrowheads="1"/>
          </p:cNvSpPr>
          <p:nvPr/>
        </p:nvSpPr>
        <p:spPr bwMode="auto">
          <a:xfrm>
            <a:off x="5317067" y="6504323"/>
            <a:ext cx="3928533" cy="355341"/>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a:t>
            </a:r>
            <a:r>
              <a:rPr lang="en-US" sz="1500" dirty="0">
                <a:solidFill>
                  <a:srgbClr val="000000"/>
                </a:solidFill>
              </a:rPr>
              <a:t> </a:t>
            </a:r>
            <a:r>
              <a:rPr lang="en-US" sz="1500" dirty="0" smtClean="0">
                <a:solidFill>
                  <a:srgbClr val="000000"/>
                </a:solidFill>
              </a:rPr>
              <a:t>et al.</a:t>
            </a:r>
            <a:r>
              <a:rPr lang="ru-RU" sz="1500" dirty="0" smtClean="0">
                <a:solidFill>
                  <a:srgbClr val="000000"/>
                </a:solidFill>
              </a:rPr>
              <a:t> (20</a:t>
            </a:r>
            <a:r>
              <a:rPr lang="en-US" sz="1500" dirty="0" smtClean="0">
                <a:solidFill>
                  <a:srgbClr val="000000"/>
                </a:solidFill>
              </a:rPr>
              <a:t>17; MNRAS, 464, 1833</a:t>
            </a:r>
            <a:r>
              <a:rPr lang="ru-RU" sz="1500" dirty="0" smtClean="0">
                <a:solidFill>
                  <a:srgbClr val="000000"/>
                </a:solidFill>
              </a:rPr>
              <a:t>)</a:t>
            </a:r>
            <a:endParaRPr lang="ru-RU" sz="1500" dirty="0">
              <a:solidFill>
                <a:srgbClr val="000000"/>
              </a:solidFill>
            </a:endParaRPr>
          </a:p>
        </p:txBody>
      </p:sp>
    </p:spTree>
    <p:extLst>
      <p:ext uri="{BB962C8B-B14F-4D97-AF65-F5344CB8AC3E}">
        <p14:creationId xmlns:p14="http://schemas.microsoft.com/office/powerpoint/2010/main" val="27350563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1"/>
          <p:cNvPicPr>
            <a:picLocks noChangeAspect="1"/>
          </p:cNvPicPr>
          <p:nvPr/>
        </p:nvPicPr>
        <p:blipFill>
          <a:blip r:embed="rId2"/>
          <a:stretch>
            <a:fillRect/>
          </a:stretch>
        </p:blipFill>
        <p:spPr>
          <a:xfrm>
            <a:off x="707358" y="650241"/>
            <a:ext cx="8436642" cy="5937725"/>
          </a:xfrm>
          <a:prstGeom prst="rect">
            <a:avLst/>
          </a:prstGeom>
        </p:spPr>
      </p:pic>
      <p:sp>
        <p:nvSpPr>
          <p:cNvPr id="4" name="Прямоугольник 3"/>
          <p:cNvSpPr/>
          <p:nvPr/>
        </p:nvSpPr>
        <p:spPr>
          <a:xfrm>
            <a:off x="182617" y="667174"/>
            <a:ext cx="3424183" cy="5937725"/>
          </a:xfrm>
          <a:prstGeom prst="rect">
            <a:avLst/>
          </a:prstGeom>
          <a:solidFill>
            <a:schemeClr val="bg2">
              <a:lumMod val="90000"/>
              <a:lumOff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4" name="TextBox 13"/>
          <p:cNvSpPr txBox="1"/>
          <p:nvPr/>
        </p:nvSpPr>
        <p:spPr>
          <a:xfrm>
            <a:off x="182616" y="667173"/>
            <a:ext cx="3424183" cy="3000821"/>
          </a:xfrm>
          <a:prstGeom prst="rect">
            <a:avLst/>
          </a:prstGeom>
          <a:noFill/>
        </p:spPr>
        <p:txBody>
          <a:bodyPr wrap="square" rtlCol="0">
            <a:spAutoFit/>
          </a:bodyPr>
          <a:lstStyle/>
          <a:p>
            <a:pPr marL="285750" indent="-285750">
              <a:buFont typeface="Arial"/>
              <a:buChar char="•"/>
            </a:pPr>
            <a:r>
              <a:rPr lang="en-US" sz="2100" dirty="0" smtClean="0"/>
              <a:t>We found 22 H-alpha expanding </a:t>
            </a:r>
            <a:r>
              <a:rPr lang="en-US" sz="2100" dirty="0" err="1" smtClean="0"/>
              <a:t>superbubbles</a:t>
            </a:r>
            <a:r>
              <a:rPr lang="en-US" sz="2100" dirty="0" smtClean="0"/>
              <a:t> in Holmberg II. </a:t>
            </a:r>
            <a:r>
              <a:rPr lang="en-US" sz="2100" dirty="0"/>
              <a:t>S</a:t>
            </a:r>
            <a:r>
              <a:rPr lang="en-US" sz="2100" dirty="0" smtClean="0"/>
              <a:t>ignificant part of them have no central source of mechanical energy =&gt; leakage from HII regions should be important.</a:t>
            </a:r>
          </a:p>
          <a:p>
            <a:pPr marL="285750" indent="-285750">
              <a:buFont typeface="Arial"/>
              <a:buChar char="•"/>
            </a:pPr>
            <a:endParaRPr lang="en-US" sz="2100" dirty="0"/>
          </a:p>
        </p:txBody>
      </p:sp>
      <p:sp>
        <p:nvSpPr>
          <p:cNvPr id="7" name="TextBox 6"/>
          <p:cNvSpPr txBox="1"/>
          <p:nvPr/>
        </p:nvSpPr>
        <p:spPr>
          <a:xfrm>
            <a:off x="6381142" y="4753911"/>
            <a:ext cx="723713" cy="307777"/>
          </a:xfrm>
          <a:prstGeom prst="rect">
            <a:avLst/>
          </a:prstGeom>
          <a:noFill/>
          <a:ln>
            <a:noFill/>
          </a:ln>
        </p:spPr>
        <p:txBody>
          <a:bodyPr wrap="none" rtlCol="0">
            <a:spAutoFit/>
          </a:bodyPr>
          <a:lstStyle/>
          <a:p>
            <a:r>
              <a:rPr lang="en-US" sz="1400" dirty="0" smtClean="0">
                <a:solidFill>
                  <a:srgbClr val="FF8600"/>
                </a:solidFill>
              </a:rPr>
              <a:t>500 pc</a:t>
            </a:r>
            <a:endParaRPr lang="ru-RU" sz="1400" dirty="0">
              <a:solidFill>
                <a:schemeClr val="tx2"/>
              </a:solidFill>
            </a:endParaRPr>
          </a:p>
        </p:txBody>
      </p:sp>
      <p:cxnSp>
        <p:nvCxnSpPr>
          <p:cNvPr id="8" name="Прямая со стрелкой 7"/>
          <p:cNvCxnSpPr/>
          <p:nvPr/>
        </p:nvCxnSpPr>
        <p:spPr>
          <a:xfrm>
            <a:off x="5985933" y="5061688"/>
            <a:ext cx="1464733" cy="12700"/>
          </a:xfrm>
          <a:prstGeom prst="straightConnector1">
            <a:avLst/>
          </a:prstGeom>
          <a:ln>
            <a:solidFill>
              <a:srgbClr val="FF8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 Box 4"/>
          <p:cNvSpPr txBox="1">
            <a:spLocks noChangeArrowheads="1"/>
          </p:cNvSpPr>
          <p:nvPr/>
        </p:nvSpPr>
        <p:spPr bwMode="auto">
          <a:xfrm>
            <a:off x="5317067" y="6504323"/>
            <a:ext cx="3928533" cy="355341"/>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a:t>
            </a:r>
            <a:r>
              <a:rPr lang="en-US" sz="1500" dirty="0">
                <a:solidFill>
                  <a:srgbClr val="000000"/>
                </a:solidFill>
              </a:rPr>
              <a:t> </a:t>
            </a:r>
            <a:r>
              <a:rPr lang="en-US" sz="1500" dirty="0" smtClean="0">
                <a:solidFill>
                  <a:srgbClr val="000000"/>
                </a:solidFill>
              </a:rPr>
              <a:t>et al.</a:t>
            </a:r>
            <a:r>
              <a:rPr lang="ru-RU" sz="1500" dirty="0" smtClean="0">
                <a:solidFill>
                  <a:srgbClr val="000000"/>
                </a:solidFill>
              </a:rPr>
              <a:t> (20</a:t>
            </a:r>
            <a:r>
              <a:rPr lang="en-US" sz="1500" dirty="0" smtClean="0">
                <a:solidFill>
                  <a:srgbClr val="000000"/>
                </a:solidFill>
              </a:rPr>
              <a:t>17; MNRAS, 464, 1833</a:t>
            </a:r>
            <a:r>
              <a:rPr lang="ru-RU" sz="1500" dirty="0" smtClean="0">
                <a:solidFill>
                  <a:srgbClr val="000000"/>
                </a:solidFill>
              </a:rPr>
              <a:t>)</a:t>
            </a:r>
            <a:endParaRPr lang="ru-RU" sz="1500" dirty="0">
              <a:solidFill>
                <a:srgbClr val="000000"/>
              </a:solidFill>
            </a:endParaRPr>
          </a:p>
        </p:txBody>
      </p:sp>
      <p:sp>
        <p:nvSpPr>
          <p:cNvPr id="10" name="Название 4"/>
          <p:cNvSpPr txBox="1">
            <a:spLocks/>
          </p:cNvSpPr>
          <p:nvPr/>
        </p:nvSpPr>
        <p:spPr>
          <a:xfrm>
            <a:off x="381000" y="192103"/>
            <a:ext cx="7594600" cy="508937"/>
          </a:xfrm>
          <a:prstGeom prst="rect">
            <a:avLst/>
          </a:prstGeom>
        </p:spPr>
        <p:txBody>
          <a:bodyPr vert="horz" lIns="91440" tIns="45720" rIns="91440" bIns="45720" rtlCol="0" anchor="b">
            <a:normAutofit fontScale="90000" lnSpcReduction="2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smtClean="0"/>
              <a:t>Holmberg II: ionized gas kinematics</a:t>
            </a:r>
            <a:endParaRPr lang="ru-RU" sz="3400" dirty="0"/>
          </a:p>
        </p:txBody>
      </p:sp>
    </p:spTree>
    <p:extLst>
      <p:ext uri="{BB962C8B-B14F-4D97-AF65-F5344CB8AC3E}">
        <p14:creationId xmlns:p14="http://schemas.microsoft.com/office/powerpoint/2010/main" val="38402773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0" y="1"/>
            <a:ext cx="8597900" cy="965200"/>
          </a:xfrm>
        </p:spPr>
        <p:txBody>
          <a:bodyPr>
            <a:normAutofit fontScale="90000"/>
          </a:bodyPr>
          <a:lstStyle/>
          <a:p>
            <a:r>
              <a:rPr lang="en-US" dirty="0" smtClean="0"/>
              <a:t>Holmberg I: complexes of star formation</a:t>
            </a:r>
            <a:endParaRPr lang="ru-RU" dirty="0"/>
          </a:p>
        </p:txBody>
      </p:sp>
      <p:grpSp>
        <p:nvGrpSpPr>
          <p:cNvPr id="7" name="Группа 6"/>
          <p:cNvGrpSpPr>
            <a:grpSpLocks noChangeAspect="1"/>
          </p:cNvGrpSpPr>
          <p:nvPr/>
        </p:nvGrpSpPr>
        <p:grpSpPr>
          <a:xfrm>
            <a:off x="3290784" y="1015999"/>
            <a:ext cx="5827816" cy="5753101"/>
            <a:chOff x="2108200" y="1104899"/>
            <a:chExt cx="6032500" cy="5689567"/>
          </a:xfrm>
        </p:grpSpPr>
        <p:sp>
          <p:nvSpPr>
            <p:cNvPr id="6" name="Прямоугольник 5"/>
            <p:cNvSpPr/>
            <p:nvPr/>
          </p:nvSpPr>
          <p:spPr>
            <a:xfrm>
              <a:off x="2108200" y="1104899"/>
              <a:ext cx="6032500" cy="568956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pic>
          <p:nvPicPr>
            <p:cNvPr id="5" name="Изображение 4"/>
            <p:cNvPicPr>
              <a:picLocks noChangeAspect="1"/>
            </p:cNvPicPr>
            <p:nvPr/>
          </p:nvPicPr>
          <p:blipFill>
            <a:blip r:embed="rId2"/>
            <a:stretch>
              <a:fillRect/>
            </a:stretch>
          </p:blipFill>
          <p:spPr>
            <a:xfrm>
              <a:off x="2108200" y="1104899"/>
              <a:ext cx="6032500" cy="5689567"/>
            </a:xfrm>
            <a:prstGeom prst="rect">
              <a:avLst/>
            </a:prstGeom>
          </p:spPr>
        </p:pic>
      </p:grpSp>
      <p:pic>
        <p:nvPicPr>
          <p:cNvPr id="8" name="Изображение 7"/>
          <p:cNvPicPr>
            <a:picLocks noChangeAspect="1"/>
          </p:cNvPicPr>
          <p:nvPr/>
        </p:nvPicPr>
        <p:blipFill>
          <a:blip r:embed="rId3"/>
          <a:stretch>
            <a:fillRect/>
          </a:stretch>
        </p:blipFill>
        <p:spPr>
          <a:xfrm>
            <a:off x="139109" y="1104899"/>
            <a:ext cx="3307272" cy="3340099"/>
          </a:xfrm>
          <a:prstGeom prst="rect">
            <a:avLst/>
          </a:prstGeom>
        </p:spPr>
      </p:pic>
      <p:sp>
        <p:nvSpPr>
          <p:cNvPr id="9" name="Text Box 4"/>
          <p:cNvSpPr txBox="1">
            <a:spLocks noChangeArrowheads="1"/>
          </p:cNvSpPr>
          <p:nvPr/>
        </p:nvSpPr>
        <p:spPr bwMode="auto">
          <a:xfrm>
            <a:off x="6286501" y="6538913"/>
            <a:ext cx="2832099" cy="319087"/>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a:t>
            </a:r>
            <a:r>
              <a:rPr lang="en-US" sz="1500" dirty="0">
                <a:solidFill>
                  <a:srgbClr val="000000"/>
                </a:solidFill>
              </a:rPr>
              <a:t> </a:t>
            </a:r>
            <a:r>
              <a:rPr lang="en-US" sz="1500" dirty="0" smtClean="0">
                <a:solidFill>
                  <a:srgbClr val="000000"/>
                </a:solidFill>
              </a:rPr>
              <a:t>et al. </a:t>
            </a:r>
            <a:r>
              <a:rPr lang="ru-RU" sz="1500" dirty="0" smtClean="0">
                <a:solidFill>
                  <a:srgbClr val="000000"/>
                </a:solidFill>
              </a:rPr>
              <a:t>(</a:t>
            </a:r>
            <a:r>
              <a:rPr lang="en-US" sz="1500" dirty="0" smtClean="0">
                <a:solidFill>
                  <a:srgbClr val="000000"/>
                </a:solidFill>
              </a:rPr>
              <a:t>in preparation)</a:t>
            </a:r>
            <a:endParaRPr lang="ru-RU" sz="1500" dirty="0">
              <a:solidFill>
                <a:srgbClr val="000000"/>
              </a:solidFill>
            </a:endParaRPr>
          </a:p>
        </p:txBody>
      </p:sp>
      <p:sp>
        <p:nvSpPr>
          <p:cNvPr id="10" name="Прямоугольник 9"/>
          <p:cNvSpPr/>
          <p:nvPr/>
        </p:nvSpPr>
        <p:spPr>
          <a:xfrm>
            <a:off x="139109" y="4581436"/>
            <a:ext cx="3061291" cy="1754327"/>
          </a:xfrm>
          <a:prstGeom prst="rect">
            <a:avLst/>
          </a:prstGeom>
        </p:spPr>
        <p:txBody>
          <a:bodyPr wrap="square">
            <a:spAutoFit/>
          </a:bodyPr>
          <a:lstStyle/>
          <a:p>
            <a:r>
              <a:rPr lang="en-US" dirty="0" smtClean="0"/>
              <a:t>Bright HII regions inside star forming complexes </a:t>
            </a:r>
            <a:r>
              <a:rPr lang="en-US" smtClean="0"/>
              <a:t>are tied by </a:t>
            </a:r>
            <a:r>
              <a:rPr lang="en-US" dirty="0" smtClean="0"/>
              <a:t>faint filamentary structures, surrounded by HI shell and show joint kinematics</a:t>
            </a:r>
            <a:endParaRPr lang="ru-RU" dirty="0"/>
          </a:p>
        </p:txBody>
      </p:sp>
    </p:spTree>
    <p:extLst>
      <p:ext uri="{BB962C8B-B14F-4D97-AF65-F5344CB8AC3E}">
        <p14:creationId xmlns:p14="http://schemas.microsoft.com/office/powerpoint/2010/main" val="47031206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1"/>
          <p:cNvSpPr txBox="1">
            <a:spLocks/>
          </p:cNvSpPr>
          <p:nvPr/>
        </p:nvSpPr>
        <p:spPr>
          <a:xfrm>
            <a:off x="88348" y="13099"/>
            <a:ext cx="8591747" cy="745698"/>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Holmberg </a:t>
            </a:r>
            <a:r>
              <a:rPr lang="en-US" dirty="0"/>
              <a:t>II: </a:t>
            </a:r>
            <a:r>
              <a:rPr lang="en-US" dirty="0" smtClean="0"/>
              <a:t>1.5 </a:t>
            </a:r>
            <a:r>
              <a:rPr lang="en-US" dirty="0" err="1" smtClean="0"/>
              <a:t>kpc</a:t>
            </a:r>
            <a:r>
              <a:rPr lang="en-US" dirty="0"/>
              <a:t>-sized H-alpha </a:t>
            </a:r>
            <a:r>
              <a:rPr lang="en-US" dirty="0" err="1" smtClean="0"/>
              <a:t>superbubble</a:t>
            </a:r>
            <a:endParaRPr lang="en-US" dirty="0" smtClean="0"/>
          </a:p>
        </p:txBody>
      </p:sp>
      <p:sp>
        <p:nvSpPr>
          <p:cNvPr id="9" name="TextBox 1"/>
          <p:cNvSpPr txBox="1">
            <a:spLocks noChangeArrowheads="1"/>
          </p:cNvSpPr>
          <p:nvPr/>
        </p:nvSpPr>
        <p:spPr bwMode="auto">
          <a:xfrm>
            <a:off x="88348" y="1250710"/>
            <a:ext cx="303585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lang="en-US" sz="2000" dirty="0">
                <a:latin typeface="Arial"/>
                <a:cs typeface="Arial"/>
              </a:rPr>
              <a:t>-</a:t>
            </a:r>
            <a:r>
              <a:rPr lang="en-US" sz="2000" dirty="0" smtClean="0">
                <a:latin typeface="Arial"/>
                <a:cs typeface="Arial"/>
              </a:rPr>
              <a:t> 1.5 </a:t>
            </a:r>
            <a:r>
              <a:rPr lang="en-US" sz="2000" dirty="0" err="1" smtClean="0">
                <a:latin typeface="Arial"/>
                <a:cs typeface="Arial"/>
              </a:rPr>
              <a:t>kpc</a:t>
            </a:r>
            <a:r>
              <a:rPr lang="en-US" sz="2000" dirty="0" smtClean="0">
                <a:latin typeface="Arial"/>
                <a:cs typeface="Arial"/>
              </a:rPr>
              <a:t>-sized ionized </a:t>
            </a:r>
            <a:r>
              <a:rPr lang="en-US" sz="2000" dirty="0" err="1" smtClean="0">
                <a:latin typeface="Arial"/>
                <a:cs typeface="Arial"/>
              </a:rPr>
              <a:t>supershell</a:t>
            </a:r>
            <a:r>
              <a:rPr lang="en-US" sz="2000" dirty="0" smtClean="0">
                <a:latin typeface="Arial"/>
                <a:cs typeface="Arial"/>
              </a:rPr>
              <a:t> located at the inner rim of HI giant </a:t>
            </a:r>
            <a:r>
              <a:rPr lang="en-US" sz="2000" dirty="0" err="1" smtClean="0">
                <a:latin typeface="Arial"/>
                <a:cs typeface="Arial"/>
              </a:rPr>
              <a:t>superbubble</a:t>
            </a:r>
            <a:endParaRPr lang="en-US" sz="2000" dirty="0" smtClean="0">
              <a:latin typeface="Arial"/>
              <a:cs typeface="Arial"/>
            </a:endParaRPr>
          </a:p>
          <a:p>
            <a:r>
              <a:rPr lang="en-US" sz="2000" dirty="0" smtClean="0">
                <a:latin typeface="Arial"/>
                <a:cs typeface="Arial"/>
              </a:rPr>
              <a:t>- </a:t>
            </a:r>
            <a:r>
              <a:rPr lang="en-US" sz="2000" dirty="0" err="1" smtClean="0">
                <a:latin typeface="Arial"/>
                <a:cs typeface="Arial"/>
              </a:rPr>
              <a:t>Photoionized</a:t>
            </a:r>
            <a:r>
              <a:rPr lang="en-US" sz="2000" dirty="0" smtClean="0">
                <a:latin typeface="Arial"/>
                <a:cs typeface="Arial"/>
              </a:rPr>
              <a:t> mechanism of excitation</a:t>
            </a:r>
          </a:p>
          <a:p>
            <a:r>
              <a:rPr lang="en-US" sz="2000" dirty="0" smtClean="0">
                <a:latin typeface="Arial"/>
                <a:cs typeface="Arial"/>
              </a:rPr>
              <a:t>- 5 OB stars provide almost enough ionizing quanta for ionization of this </a:t>
            </a:r>
            <a:r>
              <a:rPr lang="en-US" sz="2000" dirty="0" err="1" smtClean="0">
                <a:latin typeface="Arial"/>
                <a:cs typeface="Arial"/>
              </a:rPr>
              <a:t>supershell</a:t>
            </a:r>
            <a:r>
              <a:rPr lang="en-US" sz="2000" dirty="0" smtClean="0">
                <a:latin typeface="Arial"/>
                <a:cs typeface="Arial"/>
              </a:rPr>
              <a:t>. Lyman quanta leakage might be also important.</a:t>
            </a:r>
            <a:endParaRPr lang="ru-RU" sz="2000" dirty="0">
              <a:latin typeface="Arial"/>
              <a:cs typeface="Arial"/>
            </a:endParaRPr>
          </a:p>
        </p:txBody>
      </p:sp>
      <p:grpSp>
        <p:nvGrpSpPr>
          <p:cNvPr id="19" name="Группа 18"/>
          <p:cNvGrpSpPr/>
          <p:nvPr/>
        </p:nvGrpSpPr>
        <p:grpSpPr>
          <a:xfrm>
            <a:off x="3276599" y="800837"/>
            <a:ext cx="5740401" cy="5574058"/>
            <a:chOff x="3124199" y="889737"/>
            <a:chExt cx="5740401" cy="5574058"/>
          </a:xfrm>
        </p:grpSpPr>
        <p:sp>
          <p:nvSpPr>
            <p:cNvPr id="18" name="Прямоугольник 17"/>
            <p:cNvSpPr/>
            <p:nvPr/>
          </p:nvSpPr>
          <p:spPr>
            <a:xfrm>
              <a:off x="3124199" y="889737"/>
              <a:ext cx="5740401" cy="557405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pSp>
          <p:nvGrpSpPr>
            <p:cNvPr id="16" name="Группа 15"/>
            <p:cNvGrpSpPr>
              <a:grpSpLocks noChangeAspect="1"/>
            </p:cNvGrpSpPr>
            <p:nvPr/>
          </p:nvGrpSpPr>
          <p:grpSpPr>
            <a:xfrm>
              <a:off x="3124199" y="907900"/>
              <a:ext cx="5555895" cy="5555895"/>
              <a:chOff x="3670300" y="907901"/>
              <a:chExt cx="4292600" cy="4292600"/>
            </a:xfrm>
          </p:grpSpPr>
          <p:pic>
            <p:nvPicPr>
              <p:cNvPr id="2" name="Изображение 1"/>
              <p:cNvPicPr>
                <a:picLocks noChangeAspect="1"/>
              </p:cNvPicPr>
              <p:nvPr/>
            </p:nvPicPr>
            <p:blipFill>
              <a:blip r:embed="rId2"/>
              <a:stretch>
                <a:fillRect/>
              </a:stretch>
            </p:blipFill>
            <p:spPr>
              <a:xfrm>
                <a:off x="3670300" y="907901"/>
                <a:ext cx="4292600" cy="4292600"/>
              </a:xfrm>
              <a:prstGeom prst="rect">
                <a:avLst/>
              </a:prstGeom>
            </p:spPr>
          </p:pic>
          <p:sp>
            <p:nvSpPr>
              <p:cNvPr id="13" name="TextBox 12"/>
              <p:cNvSpPr txBox="1"/>
              <p:nvPr/>
            </p:nvSpPr>
            <p:spPr>
              <a:xfrm>
                <a:off x="4010248" y="4520723"/>
                <a:ext cx="723713" cy="307777"/>
              </a:xfrm>
              <a:prstGeom prst="rect">
                <a:avLst/>
              </a:prstGeom>
              <a:noFill/>
              <a:ln>
                <a:noFill/>
              </a:ln>
            </p:spPr>
            <p:txBody>
              <a:bodyPr wrap="none" rtlCol="0">
                <a:spAutoFit/>
              </a:bodyPr>
              <a:lstStyle/>
              <a:p>
                <a:r>
                  <a:rPr lang="en-US" sz="1400" dirty="0" smtClean="0">
                    <a:solidFill>
                      <a:schemeClr val="bg1"/>
                    </a:solidFill>
                  </a:rPr>
                  <a:t>500 pc</a:t>
                </a:r>
                <a:endParaRPr lang="ru-RU" sz="1400" dirty="0">
                  <a:solidFill>
                    <a:schemeClr val="bg1"/>
                  </a:solidFill>
                </a:endParaRPr>
              </a:p>
            </p:txBody>
          </p:sp>
          <p:cxnSp>
            <p:nvCxnSpPr>
              <p:cNvPr id="14" name="Прямая со стрелкой 13"/>
              <p:cNvCxnSpPr/>
              <p:nvPr/>
            </p:nvCxnSpPr>
            <p:spPr>
              <a:xfrm flipV="1">
                <a:off x="4076350" y="4828500"/>
                <a:ext cx="580316" cy="3099"/>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grpSp>
      </p:grpSp>
      <p:sp>
        <p:nvSpPr>
          <p:cNvPr id="15" name="Text Box 4"/>
          <p:cNvSpPr txBox="1">
            <a:spLocks noChangeArrowheads="1"/>
          </p:cNvSpPr>
          <p:nvPr/>
        </p:nvSpPr>
        <p:spPr bwMode="auto">
          <a:xfrm>
            <a:off x="5317067" y="6504323"/>
            <a:ext cx="3928533" cy="355341"/>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a:t>
            </a:r>
            <a:r>
              <a:rPr lang="en-US" sz="1500" dirty="0">
                <a:solidFill>
                  <a:srgbClr val="000000"/>
                </a:solidFill>
              </a:rPr>
              <a:t> </a:t>
            </a:r>
            <a:r>
              <a:rPr lang="en-US" sz="1500" dirty="0" smtClean="0">
                <a:solidFill>
                  <a:srgbClr val="000000"/>
                </a:solidFill>
              </a:rPr>
              <a:t>et al.</a:t>
            </a:r>
            <a:r>
              <a:rPr lang="ru-RU" sz="1500" dirty="0" smtClean="0">
                <a:solidFill>
                  <a:srgbClr val="000000"/>
                </a:solidFill>
              </a:rPr>
              <a:t> (20</a:t>
            </a:r>
            <a:r>
              <a:rPr lang="en-US" sz="1500" dirty="0" smtClean="0">
                <a:solidFill>
                  <a:srgbClr val="000000"/>
                </a:solidFill>
              </a:rPr>
              <a:t>17; MNRAS, 464, 1833</a:t>
            </a:r>
            <a:r>
              <a:rPr lang="ru-RU" sz="1500" dirty="0" smtClean="0">
                <a:solidFill>
                  <a:srgbClr val="000000"/>
                </a:solidFill>
              </a:rPr>
              <a:t>)</a:t>
            </a:r>
            <a:endParaRPr lang="ru-RU" sz="1500" dirty="0">
              <a:solidFill>
                <a:srgbClr val="000000"/>
              </a:solidFill>
            </a:endParaRPr>
          </a:p>
        </p:txBody>
      </p:sp>
    </p:spTree>
    <p:extLst>
      <p:ext uri="{BB962C8B-B14F-4D97-AF65-F5344CB8AC3E}">
        <p14:creationId xmlns:p14="http://schemas.microsoft.com/office/powerpoint/2010/main" val="5119775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p:cNvPicPr>
            <a:picLocks noChangeAspect="1"/>
          </p:cNvPicPr>
          <p:nvPr/>
        </p:nvPicPr>
        <p:blipFill rotWithShape="1">
          <a:blip r:embed="rId2"/>
          <a:srcRect l="13169" t="3125" r="-12" b="14213"/>
          <a:stretch/>
        </p:blipFill>
        <p:spPr>
          <a:xfrm>
            <a:off x="2980267" y="1282699"/>
            <a:ext cx="3014134" cy="2428593"/>
          </a:xfrm>
          <a:prstGeom prst="rect">
            <a:avLst/>
          </a:prstGeom>
        </p:spPr>
      </p:pic>
      <p:pic>
        <p:nvPicPr>
          <p:cNvPr id="4" name="Изображение 3"/>
          <p:cNvPicPr>
            <a:picLocks noChangeAspect="1"/>
          </p:cNvPicPr>
          <p:nvPr/>
        </p:nvPicPr>
        <p:blipFill rotWithShape="1">
          <a:blip r:embed="rId3"/>
          <a:srcRect l="12845" t="4700" r="1936" b="10864"/>
          <a:stretch/>
        </p:blipFill>
        <p:spPr>
          <a:xfrm>
            <a:off x="2980267" y="3711292"/>
            <a:ext cx="2415506" cy="2668341"/>
          </a:xfrm>
          <a:prstGeom prst="rect">
            <a:avLst/>
          </a:prstGeom>
        </p:spPr>
      </p:pic>
      <p:pic>
        <p:nvPicPr>
          <p:cNvPr id="2" name="Изображение 1"/>
          <p:cNvPicPr>
            <a:picLocks noChangeAspect="1"/>
          </p:cNvPicPr>
          <p:nvPr/>
        </p:nvPicPr>
        <p:blipFill rotWithShape="1">
          <a:blip r:embed="rId4"/>
          <a:srcRect t="50182" b="-50182"/>
          <a:stretch/>
        </p:blipFill>
        <p:spPr>
          <a:xfrm>
            <a:off x="5364015" y="1253066"/>
            <a:ext cx="3779985" cy="5164667"/>
          </a:xfrm>
          <a:prstGeom prst="rect">
            <a:avLst/>
          </a:prstGeom>
        </p:spPr>
      </p:pic>
      <p:sp>
        <p:nvSpPr>
          <p:cNvPr id="3" name="Название 1"/>
          <p:cNvSpPr txBox="1">
            <a:spLocks/>
          </p:cNvSpPr>
          <p:nvPr/>
        </p:nvSpPr>
        <p:spPr>
          <a:xfrm>
            <a:off x="88348" y="144039"/>
            <a:ext cx="8591747" cy="74569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What triggers star formation in SGS?</a:t>
            </a:r>
          </a:p>
        </p:txBody>
      </p:sp>
      <p:sp>
        <p:nvSpPr>
          <p:cNvPr id="7" name="TextBox 6"/>
          <p:cNvSpPr txBox="1"/>
          <p:nvPr/>
        </p:nvSpPr>
        <p:spPr>
          <a:xfrm>
            <a:off x="62948" y="1164166"/>
            <a:ext cx="2942719" cy="5632312"/>
          </a:xfrm>
          <a:prstGeom prst="rect">
            <a:avLst/>
          </a:prstGeom>
          <a:noFill/>
        </p:spPr>
        <p:txBody>
          <a:bodyPr wrap="square" rtlCol="0">
            <a:spAutoFit/>
          </a:bodyPr>
          <a:lstStyle/>
          <a:p>
            <a:pPr marL="285750" indent="-285750">
              <a:buFont typeface="Arial"/>
              <a:buChar char="•"/>
            </a:pPr>
            <a:r>
              <a:rPr lang="en-US" dirty="0" smtClean="0"/>
              <a:t>IC 2574: </a:t>
            </a:r>
          </a:p>
          <a:p>
            <a:pPr marL="742950" lvl="1" indent="-285750">
              <a:buFont typeface="Arial"/>
              <a:buChar char="•"/>
            </a:pPr>
            <a:r>
              <a:rPr lang="en-US" dirty="0" smtClean="0"/>
              <a:t>New sites of SF triggered by previous stellar generation</a:t>
            </a:r>
          </a:p>
          <a:p>
            <a:pPr marL="742950" lvl="1" indent="-285750">
              <a:buFont typeface="Arial"/>
              <a:buChar char="•"/>
            </a:pPr>
            <a:r>
              <a:rPr lang="en-US" dirty="0" smtClean="0"/>
              <a:t>Turbulence of the ISM do not correlates with ΣSFR</a:t>
            </a:r>
          </a:p>
          <a:p>
            <a:pPr marL="742950" lvl="1" indent="-285750">
              <a:buFont typeface="Arial"/>
              <a:buChar char="•"/>
            </a:pPr>
            <a:endParaRPr lang="en-US" dirty="0"/>
          </a:p>
          <a:p>
            <a:pPr marL="285750" indent="-285750">
              <a:buFont typeface="Arial"/>
              <a:buChar char="•"/>
            </a:pPr>
            <a:r>
              <a:rPr lang="en-US" dirty="0" smtClean="0"/>
              <a:t>Holmberg II:</a:t>
            </a:r>
          </a:p>
          <a:p>
            <a:pPr marL="742950" lvl="1" indent="-285750">
              <a:buFont typeface="Arial"/>
              <a:buChar char="•"/>
            </a:pPr>
            <a:r>
              <a:rPr lang="en-US" dirty="0" smtClean="0"/>
              <a:t>Opposite to IC2574, dispersion of H-alpha clearly correlates with </a:t>
            </a:r>
            <a:r>
              <a:rPr lang="en-US" dirty="0"/>
              <a:t>ΣSFR</a:t>
            </a:r>
            <a:endParaRPr lang="en-US" dirty="0" smtClean="0"/>
          </a:p>
          <a:p>
            <a:pPr marL="742950" lvl="1" indent="-285750">
              <a:buFont typeface="Arial"/>
              <a:buChar char="•"/>
            </a:pPr>
            <a:r>
              <a:rPr lang="en-US" dirty="0" smtClean="0"/>
              <a:t>Probably, star formation was triggered by neutral shells collision</a:t>
            </a:r>
            <a:endParaRPr lang="ru-RU" dirty="0"/>
          </a:p>
        </p:txBody>
      </p:sp>
      <p:pic>
        <p:nvPicPr>
          <p:cNvPr id="8" name="Изображение 7"/>
          <p:cNvPicPr>
            <a:picLocks noChangeAspect="1"/>
          </p:cNvPicPr>
          <p:nvPr/>
        </p:nvPicPr>
        <p:blipFill rotWithShape="1">
          <a:blip r:embed="rId4"/>
          <a:srcRect b="48767"/>
          <a:stretch/>
        </p:blipFill>
        <p:spPr>
          <a:xfrm>
            <a:off x="5364015" y="3771733"/>
            <a:ext cx="3779985" cy="2646000"/>
          </a:xfrm>
          <a:prstGeom prst="rect">
            <a:avLst/>
          </a:prstGeom>
        </p:spPr>
      </p:pic>
      <p:sp>
        <p:nvSpPr>
          <p:cNvPr id="10" name="Text Box 4"/>
          <p:cNvSpPr txBox="1">
            <a:spLocks noChangeArrowheads="1"/>
          </p:cNvSpPr>
          <p:nvPr/>
        </p:nvSpPr>
        <p:spPr bwMode="auto">
          <a:xfrm>
            <a:off x="5317067" y="6504323"/>
            <a:ext cx="3928533" cy="355341"/>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a:t>
            </a:r>
            <a:r>
              <a:rPr lang="en-US" sz="1500" dirty="0">
                <a:solidFill>
                  <a:srgbClr val="000000"/>
                </a:solidFill>
              </a:rPr>
              <a:t> </a:t>
            </a:r>
            <a:r>
              <a:rPr lang="en-US" sz="1500" dirty="0" smtClean="0">
                <a:solidFill>
                  <a:srgbClr val="000000"/>
                </a:solidFill>
              </a:rPr>
              <a:t>et al.</a:t>
            </a:r>
            <a:r>
              <a:rPr lang="ru-RU" sz="1500" dirty="0" smtClean="0">
                <a:solidFill>
                  <a:srgbClr val="000000"/>
                </a:solidFill>
              </a:rPr>
              <a:t> (20</a:t>
            </a:r>
            <a:r>
              <a:rPr lang="en-US" sz="1500" dirty="0" smtClean="0">
                <a:solidFill>
                  <a:srgbClr val="000000"/>
                </a:solidFill>
              </a:rPr>
              <a:t>17; MNRAS, 464, 1833</a:t>
            </a:r>
            <a:r>
              <a:rPr lang="ru-RU" sz="1500" dirty="0" smtClean="0">
                <a:solidFill>
                  <a:srgbClr val="000000"/>
                </a:solidFill>
              </a:rPr>
              <a:t>)</a:t>
            </a:r>
            <a:endParaRPr lang="ru-RU" sz="1500" dirty="0">
              <a:solidFill>
                <a:srgbClr val="000000"/>
              </a:solidFill>
            </a:endParaRPr>
          </a:p>
        </p:txBody>
      </p:sp>
    </p:spTree>
    <p:extLst>
      <p:ext uri="{BB962C8B-B14F-4D97-AF65-F5344CB8AC3E}">
        <p14:creationId xmlns:p14="http://schemas.microsoft.com/office/powerpoint/2010/main" val="25756127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4"/>
          <p:cNvSpPr txBox="1">
            <a:spLocks noChangeArrowheads="1"/>
          </p:cNvSpPr>
          <p:nvPr/>
        </p:nvSpPr>
        <p:spPr bwMode="auto">
          <a:xfrm>
            <a:off x="68262" y="6538913"/>
            <a:ext cx="2353205" cy="319087"/>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err="1" smtClean="0">
                <a:solidFill>
                  <a:srgbClr val="000000"/>
                </a:solidFill>
              </a:rPr>
              <a:t>Lozinskaya</a:t>
            </a:r>
            <a:r>
              <a:rPr lang="en-US" sz="1500" dirty="0" smtClean="0">
                <a:solidFill>
                  <a:srgbClr val="000000"/>
                </a:solidFill>
              </a:rPr>
              <a:t> et al.</a:t>
            </a:r>
            <a:r>
              <a:rPr lang="ru-RU" sz="1500" dirty="0" smtClean="0">
                <a:solidFill>
                  <a:srgbClr val="000000"/>
                </a:solidFill>
              </a:rPr>
              <a:t> (2003)</a:t>
            </a:r>
            <a:endParaRPr lang="ru-RU" sz="1500" dirty="0">
              <a:solidFill>
                <a:srgbClr val="000000"/>
              </a:solidFill>
            </a:endParaRPr>
          </a:p>
        </p:txBody>
      </p:sp>
      <p:pic>
        <p:nvPicPr>
          <p:cNvPr id="1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79" y="1138621"/>
            <a:ext cx="4575494" cy="4593472"/>
          </a:xfrm>
          <a:prstGeom prst="rect">
            <a:avLst/>
          </a:prstGeom>
          <a:noFill/>
          <a:ln w="18360">
            <a:solidFill>
              <a:srgbClr val="FFFF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 name="Rectangle 11"/>
          <p:cNvSpPr>
            <a:spLocks noChangeArrowheads="1"/>
          </p:cNvSpPr>
          <p:nvPr/>
        </p:nvSpPr>
        <p:spPr bwMode="auto">
          <a:xfrm>
            <a:off x="1600200" y="1828801"/>
            <a:ext cx="2513013" cy="1598613"/>
          </a:xfrm>
          <a:prstGeom prst="rect">
            <a:avLst/>
          </a:prstGeom>
          <a:noFill/>
          <a:ln w="18360">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
        <p:nvSpPr>
          <p:cNvPr id="30" name="Line 12"/>
          <p:cNvSpPr>
            <a:spLocks noChangeShapeType="1"/>
          </p:cNvSpPr>
          <p:nvPr/>
        </p:nvSpPr>
        <p:spPr bwMode="auto">
          <a:xfrm flipV="1">
            <a:off x="4114800" y="2393951"/>
            <a:ext cx="1338263" cy="128588"/>
          </a:xfrm>
          <a:prstGeom prst="line">
            <a:avLst/>
          </a:prstGeom>
          <a:noFill/>
          <a:ln w="1836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pic>
        <p:nvPicPr>
          <p:cNvPr id="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063" y="789437"/>
            <a:ext cx="2906086" cy="28560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3" name="Группа 52"/>
          <p:cNvGrpSpPr/>
          <p:nvPr/>
        </p:nvGrpSpPr>
        <p:grpSpPr>
          <a:xfrm>
            <a:off x="5537297" y="1132516"/>
            <a:ext cx="2569148" cy="2183952"/>
            <a:chOff x="5537297" y="1132516"/>
            <a:chExt cx="2569148" cy="2183952"/>
          </a:xfrm>
        </p:grpSpPr>
        <p:sp>
          <p:nvSpPr>
            <p:cNvPr id="35" name="Line 6"/>
            <p:cNvSpPr>
              <a:spLocks noChangeShapeType="1"/>
            </p:cNvSpPr>
            <p:nvPr/>
          </p:nvSpPr>
          <p:spPr bwMode="auto">
            <a:xfrm>
              <a:off x="6548110" y="1884484"/>
              <a:ext cx="878" cy="1431984"/>
            </a:xfrm>
            <a:prstGeom prst="line">
              <a:avLst/>
            </a:prstGeom>
            <a:noFill/>
            <a:ln w="19080">
              <a:solidFill>
                <a:srgbClr val="1740D5"/>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36" name="Line 7"/>
            <p:cNvSpPr>
              <a:spLocks noChangeShapeType="1"/>
            </p:cNvSpPr>
            <p:nvPr/>
          </p:nvSpPr>
          <p:spPr bwMode="auto">
            <a:xfrm>
              <a:off x="6253290" y="1210609"/>
              <a:ext cx="878" cy="1979508"/>
            </a:xfrm>
            <a:prstGeom prst="line">
              <a:avLst/>
            </a:prstGeom>
            <a:noFill/>
            <a:ln w="19080">
              <a:solidFill>
                <a:srgbClr val="1740D5"/>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37" name="Line 8"/>
            <p:cNvSpPr>
              <a:spLocks noChangeShapeType="1"/>
            </p:cNvSpPr>
            <p:nvPr/>
          </p:nvSpPr>
          <p:spPr bwMode="auto">
            <a:xfrm>
              <a:off x="5537297" y="2179304"/>
              <a:ext cx="2190094" cy="968695"/>
            </a:xfrm>
            <a:prstGeom prst="line">
              <a:avLst/>
            </a:prstGeom>
            <a:noFill/>
            <a:ln w="19080">
              <a:solidFill>
                <a:srgbClr val="1740D5"/>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38" name="Line 9"/>
            <p:cNvSpPr>
              <a:spLocks noChangeShapeType="1"/>
            </p:cNvSpPr>
            <p:nvPr/>
          </p:nvSpPr>
          <p:spPr bwMode="auto">
            <a:xfrm>
              <a:off x="5537297" y="2558359"/>
              <a:ext cx="2569148" cy="878"/>
            </a:xfrm>
            <a:prstGeom prst="line">
              <a:avLst/>
            </a:prstGeom>
            <a:noFill/>
            <a:ln w="19080">
              <a:solidFill>
                <a:srgbClr val="1740D5"/>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39" name="Text Box 10"/>
            <p:cNvSpPr txBox="1">
              <a:spLocks noChangeArrowheads="1"/>
            </p:cNvSpPr>
            <p:nvPr/>
          </p:nvSpPr>
          <p:spPr bwMode="auto">
            <a:xfrm>
              <a:off x="6260309" y="1132516"/>
              <a:ext cx="435052"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eaLnBrk="0" hangingPunct="0">
                <a:buClrTx/>
                <a:buFontTx/>
                <a:buNone/>
              </a:pPr>
              <a:r>
                <a:rPr lang="ru-RU" sz="1400" dirty="0">
                  <a:solidFill>
                    <a:srgbClr val="1740D5"/>
                  </a:solidFill>
                  <a:latin typeface="Times New Roman" charset="0"/>
                </a:rPr>
                <a:t>1</a:t>
              </a:r>
              <a:endParaRPr lang="en-GB" sz="1400" dirty="0">
                <a:solidFill>
                  <a:srgbClr val="1740D5"/>
                </a:solidFill>
                <a:latin typeface="Times New Roman" charset="0"/>
              </a:endParaRPr>
            </a:p>
          </p:txBody>
        </p:sp>
        <p:sp>
          <p:nvSpPr>
            <p:cNvPr id="40" name="Text Box 11"/>
            <p:cNvSpPr txBox="1">
              <a:spLocks noChangeArrowheads="1"/>
            </p:cNvSpPr>
            <p:nvPr/>
          </p:nvSpPr>
          <p:spPr bwMode="auto">
            <a:xfrm>
              <a:off x="6464752" y="1631780"/>
              <a:ext cx="589535"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eaLnBrk="0" hangingPunct="0">
                <a:buClrTx/>
                <a:buFontTx/>
                <a:buNone/>
              </a:pPr>
              <a:r>
                <a:rPr lang="en-GB" sz="1400" dirty="0" smtClean="0">
                  <a:solidFill>
                    <a:srgbClr val="1740D5"/>
                  </a:solidFill>
                  <a:latin typeface="Times New Roman" charset="0"/>
                </a:rPr>
                <a:t>4</a:t>
              </a:r>
              <a:endParaRPr lang="en-GB" sz="1400" dirty="0">
                <a:solidFill>
                  <a:srgbClr val="1740D5"/>
                </a:solidFill>
                <a:latin typeface="Times New Roman" charset="0"/>
              </a:endParaRPr>
            </a:p>
          </p:txBody>
        </p:sp>
        <p:sp>
          <p:nvSpPr>
            <p:cNvPr id="41" name="Text Box 12"/>
            <p:cNvSpPr txBox="1">
              <a:spLocks noChangeArrowheads="1"/>
            </p:cNvSpPr>
            <p:nvPr/>
          </p:nvSpPr>
          <p:spPr bwMode="auto">
            <a:xfrm>
              <a:off x="5538175" y="1926601"/>
              <a:ext cx="271526"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eaLnBrk="0" hangingPunct="0">
                <a:buClrTx/>
                <a:buFontTx/>
                <a:buNone/>
              </a:pPr>
              <a:r>
                <a:rPr lang="ru-RU" sz="1400" dirty="0">
                  <a:solidFill>
                    <a:srgbClr val="1740D5"/>
                  </a:solidFill>
                  <a:latin typeface="Times New Roman" charset="0"/>
                </a:rPr>
                <a:t>2</a:t>
              </a:r>
              <a:endParaRPr lang="en-GB" sz="1400" dirty="0">
                <a:solidFill>
                  <a:srgbClr val="1740D5"/>
                </a:solidFill>
                <a:latin typeface="Times New Roman" charset="0"/>
              </a:endParaRPr>
            </a:p>
          </p:txBody>
        </p:sp>
        <p:sp>
          <p:nvSpPr>
            <p:cNvPr id="42" name="Text Box 13"/>
            <p:cNvSpPr txBox="1">
              <a:spLocks noChangeArrowheads="1"/>
            </p:cNvSpPr>
            <p:nvPr/>
          </p:nvSpPr>
          <p:spPr bwMode="auto">
            <a:xfrm>
              <a:off x="5538175" y="2558359"/>
              <a:ext cx="374118"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eaLnBrk="0" hangingPunct="0">
                <a:buClrTx/>
                <a:buFontTx/>
                <a:buNone/>
              </a:pPr>
              <a:r>
                <a:rPr lang="ru-RU" sz="1400" dirty="0">
                  <a:solidFill>
                    <a:srgbClr val="1740D5"/>
                  </a:solidFill>
                  <a:latin typeface="Times New Roman" charset="0"/>
                </a:rPr>
                <a:t>3</a:t>
              </a:r>
              <a:endParaRPr lang="en-GB" sz="1400" dirty="0">
                <a:solidFill>
                  <a:srgbClr val="1740D5"/>
                </a:solidFill>
                <a:latin typeface="Times New Roman" charset="0"/>
              </a:endParaRPr>
            </a:p>
          </p:txBody>
        </p:sp>
      </p:grpSp>
      <p:grpSp>
        <p:nvGrpSpPr>
          <p:cNvPr id="50" name="Группа 49"/>
          <p:cNvGrpSpPr>
            <a:grpSpLocks noChangeAspect="1"/>
          </p:cNvGrpSpPr>
          <p:nvPr/>
        </p:nvGrpSpPr>
        <p:grpSpPr>
          <a:xfrm>
            <a:off x="5152392" y="3637057"/>
            <a:ext cx="3434145" cy="3220943"/>
            <a:chOff x="169863" y="2986193"/>
            <a:chExt cx="3810000" cy="3573463"/>
          </a:xfrm>
        </p:grpSpPr>
        <p:pic>
          <p:nvPicPr>
            <p:cNvPr id="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863" y="2986193"/>
              <a:ext cx="3810000" cy="3573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 name="Text Box 14"/>
            <p:cNvSpPr txBox="1">
              <a:spLocks noChangeArrowheads="1"/>
            </p:cNvSpPr>
            <p:nvPr/>
          </p:nvSpPr>
          <p:spPr bwMode="auto">
            <a:xfrm>
              <a:off x="857357" y="3062393"/>
              <a:ext cx="311150" cy="343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eaLnBrk="0" hangingPunct="0">
                <a:buClrTx/>
                <a:buFontTx/>
                <a:buNone/>
              </a:pPr>
              <a:r>
                <a:rPr lang="ru-RU" sz="1400" dirty="0">
                  <a:solidFill>
                    <a:srgbClr val="1740D5"/>
                  </a:solidFill>
                  <a:latin typeface="Times New Roman" charset="0"/>
                </a:rPr>
                <a:t>1</a:t>
              </a:r>
              <a:endParaRPr lang="en-GB" sz="1400" dirty="0">
                <a:solidFill>
                  <a:srgbClr val="1740D5"/>
                </a:solidFill>
                <a:latin typeface="Times New Roman" charset="0"/>
              </a:endParaRPr>
            </a:p>
          </p:txBody>
        </p:sp>
        <p:sp>
          <p:nvSpPr>
            <p:cNvPr id="47" name="Text Box 15"/>
            <p:cNvSpPr txBox="1">
              <a:spLocks noChangeArrowheads="1"/>
            </p:cNvSpPr>
            <p:nvPr/>
          </p:nvSpPr>
          <p:spPr bwMode="auto">
            <a:xfrm>
              <a:off x="845991" y="5500793"/>
              <a:ext cx="301244" cy="343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eaLnBrk="0" hangingPunct="0">
                <a:buClrTx/>
                <a:buFontTx/>
                <a:buNone/>
              </a:pPr>
              <a:r>
                <a:rPr lang="en-GB" sz="1400" dirty="0" smtClean="0">
                  <a:solidFill>
                    <a:srgbClr val="1740D5"/>
                  </a:solidFill>
                  <a:latin typeface="Times New Roman" charset="0"/>
                </a:rPr>
                <a:t>4</a:t>
              </a:r>
              <a:endParaRPr lang="en-GB" sz="1400" dirty="0">
                <a:solidFill>
                  <a:srgbClr val="1740D5"/>
                </a:solidFill>
                <a:latin typeface="Times New Roman" charset="0"/>
              </a:endParaRPr>
            </a:p>
          </p:txBody>
        </p:sp>
        <p:sp>
          <p:nvSpPr>
            <p:cNvPr id="48" name="Text Box 16"/>
            <p:cNvSpPr txBox="1">
              <a:spLocks noChangeArrowheads="1"/>
            </p:cNvSpPr>
            <p:nvPr/>
          </p:nvSpPr>
          <p:spPr bwMode="auto">
            <a:xfrm>
              <a:off x="845991" y="3824393"/>
              <a:ext cx="438150" cy="343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eaLnBrk="0" hangingPunct="0">
                <a:buClrTx/>
                <a:buFontTx/>
                <a:buNone/>
              </a:pPr>
              <a:r>
                <a:rPr lang="ru-RU" sz="1400" dirty="0">
                  <a:solidFill>
                    <a:srgbClr val="1740D5"/>
                  </a:solidFill>
                  <a:latin typeface="Times New Roman" charset="0"/>
                </a:rPr>
                <a:t>2</a:t>
              </a:r>
              <a:endParaRPr lang="en-GB" sz="1400" dirty="0">
                <a:solidFill>
                  <a:srgbClr val="1740D5"/>
                </a:solidFill>
                <a:latin typeface="Times New Roman" charset="0"/>
              </a:endParaRPr>
            </a:p>
          </p:txBody>
        </p:sp>
        <p:sp>
          <p:nvSpPr>
            <p:cNvPr id="49" name="Text Box 17"/>
            <p:cNvSpPr txBox="1">
              <a:spLocks noChangeArrowheads="1"/>
            </p:cNvSpPr>
            <p:nvPr/>
          </p:nvSpPr>
          <p:spPr bwMode="auto">
            <a:xfrm>
              <a:off x="860475" y="4662593"/>
              <a:ext cx="301244" cy="343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eaLnBrk="0" hangingPunct="0">
                <a:buClrTx/>
                <a:buFontTx/>
                <a:buNone/>
              </a:pPr>
              <a:r>
                <a:rPr lang="ru-RU" sz="1400" dirty="0">
                  <a:solidFill>
                    <a:srgbClr val="1740D5"/>
                  </a:solidFill>
                  <a:latin typeface="Times New Roman" charset="0"/>
                </a:rPr>
                <a:t>3</a:t>
              </a:r>
              <a:endParaRPr lang="en-GB" sz="1400" dirty="0">
                <a:solidFill>
                  <a:srgbClr val="1740D5"/>
                </a:solidFill>
                <a:latin typeface="Times New Roman" charset="0"/>
              </a:endParaRPr>
            </a:p>
          </p:txBody>
        </p:sp>
      </p:grpSp>
      <p:sp>
        <p:nvSpPr>
          <p:cNvPr id="31" name="Text Box 3"/>
          <p:cNvSpPr txBox="1">
            <a:spLocks noChangeArrowheads="1"/>
          </p:cNvSpPr>
          <p:nvPr/>
        </p:nvSpPr>
        <p:spPr bwMode="auto">
          <a:xfrm>
            <a:off x="869947" y="5771609"/>
            <a:ext cx="3194050" cy="38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000" tIns="54000" rIns="99000" bIns="54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ru-RU" dirty="0" err="1" smtClean="0">
                <a:solidFill>
                  <a:srgbClr val="FF0000"/>
                </a:solidFill>
              </a:rPr>
              <a:t>H</a:t>
            </a:r>
            <a:r>
              <a:rPr lang="en-US" dirty="0" smtClean="0">
                <a:solidFill>
                  <a:srgbClr val="FF0000"/>
                </a:solidFill>
              </a:rPr>
              <a:t>-</a:t>
            </a:r>
            <a:r>
              <a:rPr lang="ru-RU" dirty="0" err="1" smtClean="0">
                <a:solidFill>
                  <a:srgbClr val="FF0000"/>
                </a:solidFill>
              </a:rPr>
              <a:t>a</a:t>
            </a:r>
            <a:r>
              <a:rPr lang="en-US" dirty="0" err="1" smtClean="0">
                <a:solidFill>
                  <a:srgbClr val="FF0000"/>
                </a:solidFill>
              </a:rPr>
              <a:t>lpha</a:t>
            </a:r>
            <a:r>
              <a:rPr lang="ru-RU" dirty="0" smtClean="0">
                <a:solidFill>
                  <a:srgbClr val="FF0000"/>
                </a:solidFill>
              </a:rPr>
              <a:t> </a:t>
            </a:r>
            <a:r>
              <a:rPr lang="en-US" dirty="0">
                <a:solidFill>
                  <a:srgbClr val="FFFF00"/>
                </a:solidFill>
              </a:rPr>
              <a:t>+</a:t>
            </a:r>
            <a:r>
              <a:rPr lang="ru-RU" dirty="0" smtClean="0">
                <a:solidFill>
                  <a:srgbClr val="FF9966"/>
                </a:solidFill>
              </a:rPr>
              <a:t> </a:t>
            </a:r>
            <a:r>
              <a:rPr lang="ru-RU" dirty="0" smtClean="0">
                <a:solidFill>
                  <a:srgbClr val="0000FF"/>
                </a:solidFill>
              </a:rPr>
              <a:t>HI</a:t>
            </a:r>
            <a:r>
              <a:rPr lang="en-US" dirty="0" smtClean="0">
                <a:solidFill>
                  <a:srgbClr val="0000FF"/>
                </a:solidFill>
              </a:rPr>
              <a:t> 21 cm </a:t>
            </a:r>
            <a:r>
              <a:rPr lang="en-US" dirty="0" smtClean="0">
                <a:solidFill>
                  <a:srgbClr val="FFFF00"/>
                </a:solidFill>
              </a:rPr>
              <a:t>+ continuum</a:t>
            </a:r>
            <a:endParaRPr lang="ru-RU" dirty="0">
              <a:solidFill>
                <a:srgbClr val="FFFF00"/>
              </a:solidFill>
            </a:endParaRPr>
          </a:p>
        </p:txBody>
      </p:sp>
      <p:sp>
        <p:nvSpPr>
          <p:cNvPr id="32" name="Text Box 14"/>
          <p:cNvSpPr txBox="1">
            <a:spLocks noChangeArrowheads="1"/>
          </p:cNvSpPr>
          <p:nvPr/>
        </p:nvSpPr>
        <p:spPr bwMode="auto">
          <a:xfrm>
            <a:off x="3502948" y="6154195"/>
            <a:ext cx="1528497" cy="651767"/>
          </a:xfrm>
          <a:prstGeom prst="rect">
            <a:avLst/>
          </a:prstGeom>
          <a:solidFill>
            <a:schemeClr val="tx1"/>
          </a:solidFill>
          <a:ln w="19050" cmpd="sng">
            <a:solidFill>
              <a:schemeClr val="tx2"/>
            </a:solidFill>
          </a:ln>
          <a:effectLs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300" dirty="0" smtClean="0">
                <a:solidFill>
                  <a:schemeClr val="bg1"/>
                </a:solidFill>
              </a:rPr>
              <a:t>Age of shells</a:t>
            </a:r>
            <a:endParaRPr lang="ru-RU" sz="1300" dirty="0">
              <a:solidFill>
                <a:schemeClr val="bg1"/>
              </a:solidFill>
            </a:endParaRPr>
          </a:p>
          <a:p>
            <a:pPr>
              <a:buClrTx/>
              <a:buFontTx/>
              <a:buNone/>
            </a:pPr>
            <a:r>
              <a:rPr lang="ru-RU" sz="1300" dirty="0" smtClean="0">
                <a:solidFill>
                  <a:schemeClr val="bg1"/>
                </a:solidFill>
              </a:rPr>
              <a:t>HI: 5.3</a:t>
            </a:r>
            <a:r>
              <a:rPr lang="ru-RU" sz="1300" dirty="0">
                <a:solidFill>
                  <a:schemeClr val="bg1"/>
                </a:solidFill>
              </a:rPr>
              <a:t>-5.6 </a:t>
            </a:r>
            <a:r>
              <a:rPr lang="en-US" sz="1300" dirty="0" err="1" smtClean="0">
                <a:solidFill>
                  <a:schemeClr val="bg1"/>
                </a:solidFill>
              </a:rPr>
              <a:t>Myr</a:t>
            </a:r>
            <a:r>
              <a:rPr lang="ru-RU" sz="1300" dirty="0" smtClean="0">
                <a:solidFill>
                  <a:schemeClr val="bg1"/>
                </a:solidFill>
              </a:rPr>
              <a:t>, </a:t>
            </a:r>
          </a:p>
          <a:p>
            <a:pPr>
              <a:buClrTx/>
              <a:buFontTx/>
              <a:buNone/>
            </a:pPr>
            <a:r>
              <a:rPr lang="ru-RU" sz="1300" dirty="0" smtClean="0">
                <a:solidFill>
                  <a:schemeClr val="bg1"/>
                </a:solidFill>
              </a:rPr>
              <a:t>HII: 0.6</a:t>
            </a:r>
            <a:r>
              <a:rPr lang="ru-RU" sz="1300" dirty="0">
                <a:solidFill>
                  <a:schemeClr val="bg1"/>
                </a:solidFill>
              </a:rPr>
              <a:t>-2.2 </a:t>
            </a:r>
            <a:r>
              <a:rPr lang="en-US" sz="1300" dirty="0" err="1" smtClean="0">
                <a:solidFill>
                  <a:schemeClr val="bg1"/>
                </a:solidFill>
              </a:rPr>
              <a:t>Myr</a:t>
            </a:r>
            <a:endParaRPr lang="ru-RU" sz="1300" dirty="0">
              <a:solidFill>
                <a:schemeClr val="bg1"/>
              </a:solidFill>
            </a:endParaRPr>
          </a:p>
        </p:txBody>
      </p:sp>
      <p:sp>
        <p:nvSpPr>
          <p:cNvPr id="33" name="Название 1"/>
          <p:cNvSpPr>
            <a:spLocks noGrp="1"/>
          </p:cNvSpPr>
          <p:nvPr>
            <p:ph type="title"/>
          </p:nvPr>
        </p:nvSpPr>
        <p:spPr>
          <a:xfrm>
            <a:off x="245979" y="102550"/>
            <a:ext cx="7315200" cy="745698"/>
          </a:xfrm>
        </p:spPr>
        <p:txBody>
          <a:bodyPr/>
          <a:lstStyle/>
          <a:p>
            <a:r>
              <a:rPr lang="en-US" dirty="0" smtClean="0"/>
              <a:t>IC1613: SF triggering</a:t>
            </a:r>
            <a:endParaRPr lang="ru-RU" dirty="0"/>
          </a:p>
        </p:txBody>
      </p:sp>
      <p:grpSp>
        <p:nvGrpSpPr>
          <p:cNvPr id="6" name="Группа 5"/>
          <p:cNvGrpSpPr/>
          <p:nvPr/>
        </p:nvGrpSpPr>
        <p:grpSpPr>
          <a:xfrm>
            <a:off x="150293" y="3190117"/>
            <a:ext cx="4906413" cy="1954440"/>
            <a:chOff x="150293" y="3190117"/>
            <a:chExt cx="4906413" cy="1954440"/>
          </a:xfrm>
        </p:grpSpPr>
        <p:sp>
          <p:nvSpPr>
            <p:cNvPr id="2" name="TextBox 1"/>
            <p:cNvSpPr txBox="1"/>
            <p:nvPr/>
          </p:nvSpPr>
          <p:spPr>
            <a:xfrm rot="20960967">
              <a:off x="150293" y="4775225"/>
              <a:ext cx="4906413" cy="369332"/>
            </a:xfrm>
            <a:prstGeom prst="rect">
              <a:avLst/>
            </a:prstGeom>
            <a:noFill/>
            <a:ln>
              <a:solidFill>
                <a:srgbClr val="FF0000"/>
              </a:solidFill>
            </a:ln>
          </p:spPr>
          <p:txBody>
            <a:bodyPr wrap="square" rtlCol="0">
              <a:spAutoFit/>
            </a:bodyPr>
            <a:lstStyle/>
            <a:p>
              <a:r>
                <a:rPr lang="en-US" dirty="0" smtClean="0">
                  <a:solidFill>
                    <a:schemeClr val="tx2"/>
                  </a:solidFill>
                </a:rPr>
                <a:t>Star formation triggered by HI shells collision</a:t>
              </a:r>
              <a:endParaRPr lang="ru-RU" dirty="0">
                <a:solidFill>
                  <a:schemeClr val="tx2"/>
                </a:solidFill>
              </a:endParaRPr>
            </a:p>
          </p:txBody>
        </p:sp>
        <p:cxnSp>
          <p:nvCxnSpPr>
            <p:cNvPr id="5" name="Прямая со стрелкой 4"/>
            <p:cNvCxnSpPr>
              <a:stCxn id="2" idx="0"/>
            </p:cNvCxnSpPr>
            <p:nvPr/>
          </p:nvCxnSpPr>
          <p:spPr>
            <a:xfrm flipH="1" flipV="1">
              <a:off x="2499681" y="3190117"/>
              <a:ext cx="69689" cy="15882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cxnSp>
        <p:nvCxnSpPr>
          <p:cNvPr id="43" name="Прямая со стрелкой 42"/>
          <p:cNvCxnSpPr/>
          <p:nvPr/>
        </p:nvCxnSpPr>
        <p:spPr>
          <a:xfrm>
            <a:off x="3532691" y="5518888"/>
            <a:ext cx="1164217" cy="12700"/>
          </a:xfrm>
          <a:prstGeom prst="straightConnector1">
            <a:avLst/>
          </a:prstGeom>
          <a:ln>
            <a:solidFill>
              <a:srgbClr val="FF8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3872917" y="5150262"/>
            <a:ext cx="723713" cy="307777"/>
          </a:xfrm>
          <a:prstGeom prst="rect">
            <a:avLst/>
          </a:prstGeom>
          <a:noFill/>
          <a:ln>
            <a:noFill/>
          </a:ln>
        </p:spPr>
        <p:txBody>
          <a:bodyPr wrap="none" rtlCol="0">
            <a:spAutoFit/>
          </a:bodyPr>
          <a:lstStyle/>
          <a:p>
            <a:r>
              <a:rPr lang="ru-RU" sz="1400" dirty="0" smtClean="0">
                <a:solidFill>
                  <a:srgbClr val="FF8600"/>
                </a:solidFill>
              </a:rPr>
              <a:t>500 </a:t>
            </a:r>
            <a:r>
              <a:rPr lang="en-US" sz="1400" dirty="0" smtClean="0">
                <a:solidFill>
                  <a:schemeClr val="tx2"/>
                </a:solidFill>
              </a:rPr>
              <a:t>pc</a:t>
            </a:r>
            <a:endParaRPr lang="ru-RU" sz="1400" dirty="0">
              <a:solidFill>
                <a:schemeClr val="tx2"/>
              </a:solidFill>
            </a:endParaRPr>
          </a:p>
        </p:txBody>
      </p:sp>
    </p:spTree>
    <p:extLst>
      <p:ext uri="{BB962C8B-B14F-4D97-AF65-F5344CB8AC3E}">
        <p14:creationId xmlns:p14="http://schemas.microsoft.com/office/powerpoint/2010/main" val="21635724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1"/>
          <p:cNvSpPr txBox="1">
            <a:spLocks/>
          </p:cNvSpPr>
          <p:nvPr/>
        </p:nvSpPr>
        <p:spPr>
          <a:xfrm>
            <a:off x="88348" y="144039"/>
            <a:ext cx="9055652" cy="576133"/>
          </a:xfrm>
          <a:prstGeom prst="rect">
            <a:avLst/>
          </a:prstGeom>
        </p:spPr>
        <p:txBody>
          <a:bodyPr vert="horz" lIns="91440" tIns="45720" rIns="91440" bIns="45720" rtlCol="0" anchor="b">
            <a:normAutofit fontScale="92500" lnSpcReduction="2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Influence of ongoing SF on the HI SGS:</a:t>
            </a:r>
          </a:p>
        </p:txBody>
      </p:sp>
      <p:grpSp>
        <p:nvGrpSpPr>
          <p:cNvPr id="7" name="Группа 6"/>
          <p:cNvGrpSpPr>
            <a:grpSpLocks noChangeAspect="1"/>
          </p:cNvGrpSpPr>
          <p:nvPr/>
        </p:nvGrpSpPr>
        <p:grpSpPr>
          <a:xfrm>
            <a:off x="6921456" y="1144921"/>
            <a:ext cx="2222544" cy="2202247"/>
            <a:chOff x="2082800" y="3313971"/>
            <a:chExt cx="3239008" cy="3209428"/>
          </a:xfrm>
        </p:grpSpPr>
        <p:pic>
          <p:nvPicPr>
            <p:cNvPr id="5" name="Изображение 4"/>
            <p:cNvPicPr>
              <a:picLocks noChangeAspect="1"/>
            </p:cNvPicPr>
            <p:nvPr/>
          </p:nvPicPr>
          <p:blipFill rotWithShape="1">
            <a:blip r:embed="rId2"/>
            <a:srcRect l="12845" t="4700" r="1936" b="10864"/>
            <a:stretch/>
          </p:blipFill>
          <p:spPr>
            <a:xfrm>
              <a:off x="2082800" y="3313971"/>
              <a:ext cx="3239008" cy="3209428"/>
            </a:xfrm>
            <a:prstGeom prst="rect">
              <a:avLst/>
            </a:prstGeom>
          </p:spPr>
        </p:pic>
        <p:sp>
          <p:nvSpPr>
            <p:cNvPr id="6" name="Прямоугольник 5"/>
            <p:cNvSpPr/>
            <p:nvPr/>
          </p:nvSpPr>
          <p:spPr>
            <a:xfrm>
              <a:off x="2362200" y="3797301"/>
              <a:ext cx="1346200" cy="761999"/>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grpSp>
      <p:sp>
        <p:nvSpPr>
          <p:cNvPr id="15" name="Text Box 4"/>
          <p:cNvSpPr txBox="1">
            <a:spLocks noChangeArrowheads="1"/>
          </p:cNvSpPr>
          <p:nvPr/>
        </p:nvSpPr>
        <p:spPr bwMode="auto">
          <a:xfrm>
            <a:off x="6616700" y="6538913"/>
            <a:ext cx="2527300" cy="319087"/>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 et al.</a:t>
            </a:r>
            <a:r>
              <a:rPr lang="en-US" sz="1500" dirty="0">
                <a:solidFill>
                  <a:srgbClr val="000000"/>
                </a:solidFill>
              </a:rPr>
              <a:t> </a:t>
            </a:r>
            <a:r>
              <a:rPr lang="en-US" sz="1500" dirty="0" smtClean="0">
                <a:solidFill>
                  <a:srgbClr val="000000"/>
                </a:solidFill>
              </a:rPr>
              <a:t>(2014, 2017)</a:t>
            </a:r>
            <a:endParaRPr lang="ru-RU" sz="1500" dirty="0">
              <a:solidFill>
                <a:srgbClr val="000000"/>
              </a:solidFill>
            </a:endParaRPr>
          </a:p>
        </p:txBody>
      </p:sp>
      <p:pic>
        <p:nvPicPr>
          <p:cNvPr id="2" name="Изображение 1"/>
          <p:cNvPicPr>
            <a:picLocks noChangeAspect="1"/>
          </p:cNvPicPr>
          <p:nvPr/>
        </p:nvPicPr>
        <p:blipFill>
          <a:blip r:embed="rId3"/>
          <a:stretch>
            <a:fillRect/>
          </a:stretch>
        </p:blipFill>
        <p:spPr>
          <a:xfrm>
            <a:off x="286" y="866973"/>
            <a:ext cx="4152614" cy="2789382"/>
          </a:xfrm>
          <a:prstGeom prst="rect">
            <a:avLst/>
          </a:prstGeom>
        </p:spPr>
      </p:pic>
      <p:pic>
        <p:nvPicPr>
          <p:cNvPr id="4" name="Изображение 3"/>
          <p:cNvPicPr>
            <a:picLocks noChangeAspect="1"/>
          </p:cNvPicPr>
          <p:nvPr/>
        </p:nvPicPr>
        <p:blipFill>
          <a:blip r:embed="rId4"/>
          <a:stretch>
            <a:fillRect/>
          </a:stretch>
        </p:blipFill>
        <p:spPr>
          <a:xfrm>
            <a:off x="4152900" y="889737"/>
            <a:ext cx="2763810" cy="3949700"/>
          </a:xfrm>
          <a:prstGeom prst="rect">
            <a:avLst/>
          </a:prstGeom>
        </p:spPr>
      </p:pic>
      <p:pic>
        <p:nvPicPr>
          <p:cNvPr id="9" name="Изображение 8"/>
          <p:cNvPicPr>
            <a:picLocks noChangeAspect="1"/>
          </p:cNvPicPr>
          <p:nvPr/>
        </p:nvPicPr>
        <p:blipFill>
          <a:blip r:embed="rId5"/>
          <a:stretch>
            <a:fillRect/>
          </a:stretch>
        </p:blipFill>
        <p:spPr>
          <a:xfrm>
            <a:off x="286" y="3816760"/>
            <a:ext cx="4025348" cy="2901540"/>
          </a:xfrm>
          <a:prstGeom prst="rect">
            <a:avLst/>
          </a:prstGeom>
        </p:spPr>
      </p:pic>
      <p:sp>
        <p:nvSpPr>
          <p:cNvPr id="14" name="TextBox 13"/>
          <p:cNvSpPr txBox="1"/>
          <p:nvPr/>
        </p:nvSpPr>
        <p:spPr>
          <a:xfrm>
            <a:off x="2446299" y="3131724"/>
            <a:ext cx="1642835" cy="430887"/>
          </a:xfrm>
          <a:prstGeom prst="rect">
            <a:avLst/>
          </a:prstGeom>
          <a:noFill/>
        </p:spPr>
        <p:txBody>
          <a:bodyPr wrap="none" rtlCol="0">
            <a:spAutoFit/>
          </a:bodyPr>
          <a:lstStyle/>
          <a:p>
            <a:r>
              <a:rPr lang="en-US" sz="2200" dirty="0" smtClean="0">
                <a:solidFill>
                  <a:schemeClr val="bg1"/>
                </a:solidFill>
              </a:rPr>
              <a:t>Holmberg II</a:t>
            </a:r>
            <a:endParaRPr lang="ru-RU" sz="2200" dirty="0">
              <a:solidFill>
                <a:schemeClr val="bg1"/>
              </a:solidFill>
            </a:endParaRPr>
          </a:p>
        </p:txBody>
      </p:sp>
      <p:sp>
        <p:nvSpPr>
          <p:cNvPr id="17" name="TextBox 16"/>
          <p:cNvSpPr txBox="1"/>
          <p:nvPr/>
        </p:nvSpPr>
        <p:spPr>
          <a:xfrm>
            <a:off x="286" y="6287413"/>
            <a:ext cx="1172805" cy="430887"/>
          </a:xfrm>
          <a:prstGeom prst="rect">
            <a:avLst/>
          </a:prstGeom>
          <a:noFill/>
        </p:spPr>
        <p:txBody>
          <a:bodyPr wrap="none" rtlCol="0">
            <a:spAutoFit/>
          </a:bodyPr>
          <a:lstStyle/>
          <a:p>
            <a:r>
              <a:rPr lang="en-US" sz="2200" dirty="0" smtClean="0">
                <a:solidFill>
                  <a:schemeClr val="bg1"/>
                </a:solidFill>
              </a:rPr>
              <a:t>IC 2574</a:t>
            </a:r>
            <a:endParaRPr lang="ru-RU" sz="2200" dirty="0">
              <a:solidFill>
                <a:schemeClr val="bg1"/>
              </a:solidFill>
            </a:endParaRPr>
          </a:p>
        </p:txBody>
      </p:sp>
      <p:sp>
        <p:nvSpPr>
          <p:cNvPr id="12" name="TextBox 11"/>
          <p:cNvSpPr txBox="1"/>
          <p:nvPr/>
        </p:nvSpPr>
        <p:spPr>
          <a:xfrm>
            <a:off x="4318000" y="5283200"/>
            <a:ext cx="4991100" cy="646331"/>
          </a:xfrm>
          <a:prstGeom prst="rect">
            <a:avLst/>
          </a:prstGeom>
          <a:noFill/>
        </p:spPr>
        <p:txBody>
          <a:bodyPr wrap="square" rtlCol="0">
            <a:spAutoFit/>
          </a:bodyPr>
          <a:lstStyle/>
          <a:p>
            <a:r>
              <a:rPr lang="en-US" dirty="0" smtClean="0"/>
              <a:t>Subsequent destruction and merging of HI SGSs is probable</a:t>
            </a:r>
            <a:endParaRPr lang="ru-RU" dirty="0"/>
          </a:p>
        </p:txBody>
      </p:sp>
    </p:spTree>
    <p:extLst>
      <p:ext uri="{BB962C8B-B14F-4D97-AF65-F5344CB8AC3E}">
        <p14:creationId xmlns:p14="http://schemas.microsoft.com/office/powerpoint/2010/main" val="42015471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Изображение 7"/>
          <p:cNvPicPr>
            <a:picLocks noChangeAspect="1"/>
          </p:cNvPicPr>
          <p:nvPr/>
        </p:nvPicPr>
        <p:blipFill>
          <a:blip r:embed="rId2"/>
          <a:stretch>
            <a:fillRect/>
          </a:stretch>
        </p:blipFill>
        <p:spPr>
          <a:xfrm>
            <a:off x="3265802" y="906600"/>
            <a:ext cx="5763898" cy="5684699"/>
          </a:xfrm>
          <a:prstGeom prst="rect">
            <a:avLst/>
          </a:prstGeom>
        </p:spPr>
      </p:pic>
      <p:sp>
        <p:nvSpPr>
          <p:cNvPr id="9" name="Название 1"/>
          <p:cNvSpPr>
            <a:spLocks noGrp="1"/>
          </p:cNvSpPr>
          <p:nvPr>
            <p:ph type="title"/>
          </p:nvPr>
        </p:nvSpPr>
        <p:spPr>
          <a:xfrm>
            <a:off x="15105" y="-114300"/>
            <a:ext cx="7770813" cy="841574"/>
          </a:xfrm>
        </p:spPr>
        <p:txBody>
          <a:bodyPr>
            <a:normAutofit fontScale="90000"/>
          </a:bodyPr>
          <a:lstStyle/>
          <a:p>
            <a:r>
              <a:rPr lang="en-US" dirty="0"/>
              <a:t>Supergiant shells </a:t>
            </a:r>
            <a:r>
              <a:rPr lang="en-US" dirty="0" smtClean="0"/>
              <a:t>(SGS) in galaxies</a:t>
            </a:r>
            <a:endParaRPr lang="ru-RU" dirty="0"/>
          </a:p>
        </p:txBody>
      </p:sp>
      <p:sp>
        <p:nvSpPr>
          <p:cNvPr id="11" name="Прямоугольник 10"/>
          <p:cNvSpPr/>
          <p:nvPr/>
        </p:nvSpPr>
        <p:spPr>
          <a:xfrm>
            <a:off x="-292100" y="1047828"/>
            <a:ext cx="3557902" cy="5724645"/>
          </a:xfrm>
          <a:prstGeom prst="rect">
            <a:avLst/>
          </a:prstGeom>
        </p:spPr>
        <p:txBody>
          <a:bodyPr wrap="square">
            <a:spAutoFit/>
          </a:bodyPr>
          <a:lstStyle/>
          <a:p>
            <a:pPr lvl="1"/>
            <a:r>
              <a:rPr lang="en-US" sz="1600" dirty="0" err="1" smtClean="0"/>
              <a:t>Supershells</a:t>
            </a:r>
            <a:r>
              <a:rPr lang="en-US" sz="1600" dirty="0" smtClean="0"/>
              <a:t> result </a:t>
            </a:r>
            <a:r>
              <a:rPr lang="en-US" sz="1600" dirty="0"/>
              <a:t>from the cumulative action of multiple stellar winds and supernova </a:t>
            </a:r>
            <a:r>
              <a:rPr lang="en-US" sz="1600" dirty="0" smtClean="0"/>
              <a:t>explosions</a:t>
            </a:r>
          </a:p>
          <a:p>
            <a:pPr lvl="1"/>
            <a:r>
              <a:rPr lang="en-US" sz="1600" dirty="0" smtClean="0"/>
              <a:t>(</a:t>
            </a:r>
            <a:r>
              <a:rPr lang="en-US" sz="1600" dirty="0"/>
              <a:t>Weaver et al. </a:t>
            </a:r>
            <a:r>
              <a:rPr lang="en-US" sz="1600" dirty="0" smtClean="0"/>
              <a:t>1977)</a:t>
            </a:r>
          </a:p>
          <a:p>
            <a:pPr lvl="1"/>
            <a:endParaRPr lang="en-US" sz="1600" dirty="0"/>
          </a:p>
          <a:p>
            <a:pPr lvl="1"/>
            <a:r>
              <a:rPr lang="en-US" sz="1600" dirty="0" smtClean="0"/>
              <a:t>But</a:t>
            </a:r>
            <a:r>
              <a:rPr lang="en-US" sz="1600" dirty="0"/>
              <a:t>:</a:t>
            </a:r>
            <a:r>
              <a:rPr lang="en-US" sz="1600" dirty="0" smtClean="0"/>
              <a:t> the </a:t>
            </a:r>
            <a:r>
              <a:rPr lang="en-US" sz="1600" dirty="0"/>
              <a:t>mechanical energy input from the detected stellar cluster is </a:t>
            </a:r>
            <a:r>
              <a:rPr lang="en-US" sz="1600" dirty="0" smtClean="0"/>
              <a:t>insufficient for most of the SGSs. </a:t>
            </a:r>
          </a:p>
          <a:p>
            <a:pPr lvl="1"/>
            <a:r>
              <a:rPr lang="en-US" sz="1600" dirty="0" smtClean="0"/>
              <a:t>(</a:t>
            </a:r>
            <a:r>
              <a:rPr lang="en-US" sz="1600" dirty="0" err="1" smtClean="0"/>
              <a:t>Tenorio</a:t>
            </a:r>
            <a:r>
              <a:rPr lang="en-US" sz="1600" dirty="0" err="1"/>
              <a:t>-Tagle</a:t>
            </a:r>
            <a:r>
              <a:rPr lang="en-US" sz="1600" dirty="0"/>
              <a:t> &amp; </a:t>
            </a:r>
            <a:r>
              <a:rPr lang="en-US" sz="1600" dirty="0" err="1"/>
              <a:t>Bodenheimer</a:t>
            </a:r>
            <a:r>
              <a:rPr lang="en-US" sz="1600" dirty="0"/>
              <a:t> 1988, </a:t>
            </a:r>
            <a:r>
              <a:rPr lang="en-US" sz="1600" dirty="0" err="1"/>
              <a:t>Silich</a:t>
            </a:r>
            <a:r>
              <a:rPr lang="en-US" sz="1600" dirty="0"/>
              <a:t> et al. 2006 </a:t>
            </a:r>
            <a:r>
              <a:rPr lang="en-US" sz="1600" dirty="0" smtClean="0"/>
              <a:t>etc.)</a:t>
            </a:r>
          </a:p>
          <a:p>
            <a:pPr lvl="1"/>
            <a:endParaRPr lang="en-US" sz="1600" dirty="0">
              <a:solidFill>
                <a:srgbClr val="FF6600"/>
              </a:solidFill>
            </a:endParaRPr>
          </a:p>
          <a:p>
            <a:pPr lvl="1"/>
            <a:r>
              <a:rPr lang="en-US" sz="1600" dirty="0" smtClean="0"/>
              <a:t>A </a:t>
            </a:r>
            <a:r>
              <a:rPr lang="en-US" sz="1600" dirty="0"/>
              <a:t>lot of observed SGS have no any young stars inside.</a:t>
            </a:r>
          </a:p>
          <a:p>
            <a:pPr lvl="1"/>
            <a:endParaRPr lang="en-US" dirty="0">
              <a:solidFill>
                <a:srgbClr val="FF6600"/>
              </a:solidFill>
            </a:endParaRPr>
          </a:p>
          <a:p>
            <a:pPr lvl="1"/>
            <a:r>
              <a:rPr lang="en-US" dirty="0" smtClean="0">
                <a:solidFill>
                  <a:schemeClr val="tx2"/>
                </a:solidFill>
              </a:rPr>
              <a:t>Multiple </a:t>
            </a:r>
            <a:r>
              <a:rPr lang="en-US" dirty="0">
                <a:solidFill>
                  <a:schemeClr val="tx2"/>
                </a:solidFill>
              </a:rPr>
              <a:t>generations of stars are responsible for the creation and driving of SGS</a:t>
            </a:r>
            <a:r>
              <a:rPr lang="en-US" dirty="0">
                <a:solidFill>
                  <a:srgbClr val="FF6600"/>
                </a:solidFill>
              </a:rPr>
              <a:t> </a:t>
            </a:r>
            <a:r>
              <a:rPr lang="en-US" dirty="0"/>
              <a:t>(</a:t>
            </a:r>
            <a:r>
              <a:rPr lang="en-US" dirty="0" err="1"/>
              <a:t>Weisz</a:t>
            </a:r>
            <a:r>
              <a:rPr lang="en-US" dirty="0"/>
              <a:t> et al. 2009, Warren et al. 2011)</a:t>
            </a:r>
          </a:p>
          <a:p>
            <a:pPr lvl="1"/>
            <a:endParaRPr lang="en-US" dirty="0">
              <a:solidFill>
                <a:srgbClr val="FF6600"/>
              </a:solidFill>
            </a:endParaRPr>
          </a:p>
        </p:txBody>
      </p:sp>
    </p:spTree>
    <p:extLst>
      <p:ext uri="{BB962C8B-B14F-4D97-AF65-F5344CB8AC3E}">
        <p14:creationId xmlns:p14="http://schemas.microsoft.com/office/powerpoint/2010/main" val="203335068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азвание 1"/>
          <p:cNvSpPr txBox="1">
            <a:spLocks/>
          </p:cNvSpPr>
          <p:nvPr/>
        </p:nvSpPr>
        <p:spPr>
          <a:xfrm>
            <a:off x="88348" y="-252201"/>
            <a:ext cx="8591747" cy="745698"/>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t>Searching the individual unique objects and studying of their feedback to ISM</a:t>
            </a:r>
          </a:p>
        </p:txBody>
      </p:sp>
      <p:pic>
        <p:nvPicPr>
          <p:cNvPr id="5" name="Изображение 4"/>
          <p:cNvPicPr>
            <a:picLocks noChangeAspect="1"/>
          </p:cNvPicPr>
          <p:nvPr/>
        </p:nvPicPr>
        <p:blipFill rotWithShape="1">
          <a:blip r:embed="rId2"/>
          <a:srcRect l="12845" t="4700" r="1936" b="10864"/>
          <a:stretch/>
        </p:blipFill>
        <p:spPr>
          <a:xfrm>
            <a:off x="88348" y="1337733"/>
            <a:ext cx="3251259" cy="3221567"/>
          </a:xfrm>
          <a:prstGeom prst="rect">
            <a:avLst/>
          </a:prstGeom>
        </p:spPr>
      </p:pic>
      <p:sp>
        <p:nvSpPr>
          <p:cNvPr id="6" name="Прямоугольник 5"/>
          <p:cNvSpPr/>
          <p:nvPr/>
        </p:nvSpPr>
        <p:spPr>
          <a:xfrm>
            <a:off x="589280" y="2594187"/>
            <a:ext cx="215900" cy="169333"/>
          </a:xfrm>
          <a:prstGeom prst="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cxnSp>
        <p:nvCxnSpPr>
          <p:cNvPr id="8" name="Прямая соединительная линия 7"/>
          <p:cNvCxnSpPr/>
          <p:nvPr/>
        </p:nvCxnSpPr>
        <p:spPr>
          <a:xfrm flipV="1">
            <a:off x="805180" y="783345"/>
            <a:ext cx="2317521" cy="181084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 name="Прямая соединительная линия 9"/>
          <p:cNvCxnSpPr/>
          <p:nvPr/>
        </p:nvCxnSpPr>
        <p:spPr>
          <a:xfrm>
            <a:off x="805180" y="2763520"/>
            <a:ext cx="2317521"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5" name="Text Box 4"/>
          <p:cNvSpPr txBox="1">
            <a:spLocks noChangeArrowheads="1"/>
          </p:cNvSpPr>
          <p:nvPr/>
        </p:nvSpPr>
        <p:spPr bwMode="auto">
          <a:xfrm>
            <a:off x="4731243" y="6040365"/>
            <a:ext cx="4395547" cy="817635"/>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 et al. </a:t>
            </a:r>
            <a:r>
              <a:rPr lang="en-US" sz="1500" dirty="0">
                <a:solidFill>
                  <a:srgbClr val="000000"/>
                </a:solidFill>
              </a:rPr>
              <a:t>(2014; MNRAS, 444, </a:t>
            </a:r>
            <a:r>
              <a:rPr lang="en-US" sz="1500" dirty="0" smtClean="0">
                <a:solidFill>
                  <a:srgbClr val="000000"/>
                </a:solidFill>
              </a:rPr>
              <a:t>376)</a:t>
            </a:r>
          </a:p>
          <a:p>
            <a:pPr>
              <a:buClrTx/>
              <a:buFontTx/>
              <a:buNone/>
            </a:pPr>
            <a:r>
              <a:rPr lang="en-US" sz="1500" dirty="0" smtClean="0">
                <a:solidFill>
                  <a:srgbClr val="000000"/>
                </a:solidFill>
              </a:rPr>
              <a:t>Egorov et al. (2017; MNRAS Letters, 467, L1)</a:t>
            </a:r>
          </a:p>
          <a:p>
            <a:pPr>
              <a:buClrTx/>
              <a:buFontTx/>
              <a:buNone/>
            </a:pPr>
            <a:r>
              <a:rPr lang="en-US" sz="1500" dirty="0" err="1" smtClean="0">
                <a:solidFill>
                  <a:srgbClr val="000000"/>
                </a:solidFill>
              </a:rPr>
              <a:t>Moiseev</a:t>
            </a:r>
            <a:r>
              <a:rPr lang="en-US" sz="1500" dirty="0" smtClean="0">
                <a:solidFill>
                  <a:srgbClr val="000000"/>
                </a:solidFill>
              </a:rPr>
              <a:t> et al. (in prep); Egorov et al. (in prep)</a:t>
            </a:r>
            <a:endParaRPr lang="ru-RU" sz="1500" dirty="0">
              <a:solidFill>
                <a:srgbClr val="000000"/>
              </a:solidFill>
            </a:endParaRPr>
          </a:p>
        </p:txBody>
      </p:sp>
      <p:pic>
        <p:nvPicPr>
          <p:cNvPr id="11" name="Изображение 10"/>
          <p:cNvPicPr>
            <a:picLocks noChangeAspect="1"/>
          </p:cNvPicPr>
          <p:nvPr/>
        </p:nvPicPr>
        <p:blipFill>
          <a:blip r:embed="rId3"/>
          <a:stretch>
            <a:fillRect/>
          </a:stretch>
        </p:blipFill>
        <p:spPr>
          <a:xfrm>
            <a:off x="3122701" y="783345"/>
            <a:ext cx="2512517" cy="1980175"/>
          </a:xfrm>
          <a:prstGeom prst="rect">
            <a:avLst/>
          </a:prstGeom>
        </p:spPr>
      </p:pic>
      <p:sp>
        <p:nvSpPr>
          <p:cNvPr id="19" name="TextBox 18"/>
          <p:cNvSpPr txBox="1"/>
          <p:nvPr/>
        </p:nvSpPr>
        <p:spPr>
          <a:xfrm>
            <a:off x="2973298" y="2733041"/>
            <a:ext cx="2479040" cy="369332"/>
          </a:xfrm>
          <a:prstGeom prst="rect">
            <a:avLst/>
          </a:prstGeom>
          <a:noFill/>
        </p:spPr>
        <p:txBody>
          <a:bodyPr wrap="square" rtlCol="0">
            <a:spAutoFit/>
          </a:bodyPr>
          <a:lstStyle/>
          <a:p>
            <a:r>
              <a:rPr lang="en-US" dirty="0" smtClean="0"/>
              <a:t>See my poster S12.8</a:t>
            </a:r>
            <a:endParaRPr lang="ru-RU" dirty="0"/>
          </a:p>
        </p:txBody>
      </p:sp>
      <p:pic>
        <p:nvPicPr>
          <p:cNvPr id="21" name="Изображение 20"/>
          <p:cNvPicPr>
            <a:picLocks noChangeAspect="1"/>
          </p:cNvPicPr>
          <p:nvPr/>
        </p:nvPicPr>
        <p:blipFill rotWithShape="1">
          <a:blip r:embed="rId4"/>
          <a:srcRect l="13169" t="3125" r="-12" b="14213"/>
          <a:stretch/>
        </p:blipFill>
        <p:spPr>
          <a:xfrm>
            <a:off x="5730240" y="2259730"/>
            <a:ext cx="3063106" cy="2213790"/>
          </a:xfrm>
          <a:prstGeom prst="rect">
            <a:avLst/>
          </a:prstGeom>
        </p:spPr>
      </p:pic>
      <p:pic>
        <p:nvPicPr>
          <p:cNvPr id="20" name="Изображение 19" descr="snr.tiff"/>
          <p:cNvPicPr>
            <a:picLocks noChangeAspect="1"/>
          </p:cNvPicPr>
          <p:nvPr/>
        </p:nvPicPr>
        <p:blipFill rotWithShape="1">
          <a:blip r:embed="rId5">
            <a:extLst>
              <a:ext uri="{28A0092B-C50C-407E-A947-70E740481C1C}">
                <a14:useLocalDpi xmlns:a14="http://schemas.microsoft.com/office/drawing/2010/main" val="0"/>
              </a:ext>
            </a:extLst>
          </a:blip>
          <a:srcRect l="14400" r="21591"/>
          <a:stretch/>
        </p:blipFill>
        <p:spPr>
          <a:xfrm>
            <a:off x="6958554" y="938351"/>
            <a:ext cx="2013926" cy="1581330"/>
          </a:xfrm>
          <a:prstGeom prst="rect">
            <a:avLst/>
          </a:prstGeom>
        </p:spPr>
      </p:pic>
      <p:pic>
        <p:nvPicPr>
          <p:cNvPr id="23" name="Shape 141"/>
          <p:cNvPicPr preferRelativeResize="0">
            <a:picLocks noChangeAspect="1"/>
          </p:cNvPicPr>
          <p:nvPr/>
        </p:nvPicPr>
        <p:blipFill>
          <a:blip r:embed="rId6" cstate="print"/>
          <a:stretch>
            <a:fillRect/>
          </a:stretch>
        </p:blipFill>
        <p:spPr>
          <a:xfrm>
            <a:off x="5801360" y="660870"/>
            <a:ext cx="1348740" cy="1267266"/>
          </a:xfrm>
          <a:prstGeom prst="rect">
            <a:avLst/>
          </a:prstGeom>
          <a:noFill/>
          <a:ln>
            <a:noFill/>
          </a:ln>
        </p:spPr>
      </p:pic>
      <p:cxnSp>
        <p:nvCxnSpPr>
          <p:cNvPr id="24" name="Прямая соединительная линия 23"/>
          <p:cNvCxnSpPr/>
          <p:nvPr/>
        </p:nvCxnSpPr>
        <p:spPr>
          <a:xfrm flipV="1">
            <a:off x="7538720" y="2259730"/>
            <a:ext cx="335280" cy="1239878"/>
          </a:xfrm>
          <a:prstGeom prst="line">
            <a:avLst/>
          </a:prstGeom>
          <a:ln>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8" name="Прямая соединительная линия 27"/>
          <p:cNvCxnSpPr/>
          <p:nvPr/>
        </p:nvCxnSpPr>
        <p:spPr>
          <a:xfrm flipH="1" flipV="1">
            <a:off x="6958554" y="1070653"/>
            <a:ext cx="844326" cy="656548"/>
          </a:xfrm>
          <a:prstGeom prst="line">
            <a:avLst/>
          </a:prstGeom>
          <a:ln>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pic>
        <p:nvPicPr>
          <p:cNvPr id="2" name="Изображение 1"/>
          <p:cNvPicPr>
            <a:picLocks noChangeAspect="1"/>
          </p:cNvPicPr>
          <p:nvPr/>
        </p:nvPicPr>
        <p:blipFill>
          <a:blip r:embed="rId7"/>
          <a:stretch>
            <a:fillRect/>
          </a:stretch>
        </p:blipFill>
        <p:spPr>
          <a:xfrm>
            <a:off x="3522487" y="3515278"/>
            <a:ext cx="2112731" cy="2315765"/>
          </a:xfrm>
          <a:prstGeom prst="rect">
            <a:avLst/>
          </a:prstGeom>
        </p:spPr>
      </p:pic>
      <p:pic>
        <p:nvPicPr>
          <p:cNvPr id="4" name="Изображение 3"/>
          <p:cNvPicPr>
            <a:picLocks noChangeAspect="1"/>
          </p:cNvPicPr>
          <p:nvPr/>
        </p:nvPicPr>
        <p:blipFill>
          <a:blip r:embed="rId8"/>
          <a:stretch>
            <a:fillRect/>
          </a:stretch>
        </p:blipFill>
        <p:spPr>
          <a:xfrm>
            <a:off x="5730240" y="4643297"/>
            <a:ext cx="3212757" cy="1187746"/>
          </a:xfrm>
          <a:prstGeom prst="rect">
            <a:avLst/>
          </a:prstGeom>
        </p:spPr>
      </p:pic>
      <p:cxnSp>
        <p:nvCxnSpPr>
          <p:cNvPr id="18" name="Прямая соединительная линия 17"/>
          <p:cNvCxnSpPr/>
          <p:nvPr/>
        </p:nvCxnSpPr>
        <p:spPr>
          <a:xfrm>
            <a:off x="4333866" y="4281749"/>
            <a:ext cx="1584284" cy="897490"/>
          </a:xfrm>
          <a:prstGeom prst="line">
            <a:avLst/>
          </a:prstGeom>
          <a:ln>
            <a:solidFill>
              <a:srgbClr val="008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01441" y="4820185"/>
            <a:ext cx="3251259" cy="1754327"/>
          </a:xfrm>
          <a:prstGeom prst="rect">
            <a:avLst/>
          </a:prstGeom>
          <a:noFill/>
        </p:spPr>
        <p:txBody>
          <a:bodyPr wrap="square" rtlCol="0">
            <a:spAutoFit/>
          </a:bodyPr>
          <a:lstStyle/>
          <a:p>
            <a:r>
              <a:rPr lang="en-US" dirty="0" smtClean="0"/>
              <a:t>Scanning FPI is effective instrument for searching the unique energetic sources (ULX, WR stars, SNR, LBV) and studying their feedback to the ISM  </a:t>
            </a:r>
            <a:endParaRPr lang="ru-RU" dirty="0"/>
          </a:p>
        </p:txBody>
      </p:sp>
    </p:spTree>
    <p:extLst>
      <p:ext uri="{BB962C8B-B14F-4D97-AF65-F5344CB8AC3E}">
        <p14:creationId xmlns:p14="http://schemas.microsoft.com/office/powerpoint/2010/main" val="41053350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381618" y="-400027"/>
            <a:ext cx="7315200" cy="1154097"/>
          </a:xfrm>
        </p:spPr>
        <p:txBody>
          <a:bodyPr/>
          <a:lstStyle/>
          <a:p>
            <a:r>
              <a:rPr lang="en-US" dirty="0" smtClean="0"/>
              <a:t>Summary</a:t>
            </a:r>
            <a:endParaRPr lang="ru-RU" dirty="0"/>
          </a:p>
        </p:txBody>
      </p:sp>
      <p:sp>
        <p:nvSpPr>
          <p:cNvPr id="5" name="Text Box 14"/>
          <p:cNvSpPr txBox="1">
            <a:spLocks noChangeArrowheads="1"/>
          </p:cNvSpPr>
          <p:nvPr/>
        </p:nvSpPr>
        <p:spPr bwMode="auto">
          <a:xfrm>
            <a:off x="190500" y="534133"/>
            <a:ext cx="8737600" cy="60877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endParaRPr lang="en-US" sz="2000" dirty="0" smtClean="0">
              <a:latin typeface="Arial"/>
              <a:cs typeface="Arial"/>
            </a:endParaRPr>
          </a:p>
          <a:p>
            <a:pPr marL="285750" indent="-285750">
              <a:buFontTx/>
              <a:buChar char="-"/>
            </a:pPr>
            <a:endParaRPr lang="en-US" sz="2000" dirty="0">
              <a:latin typeface="Arial"/>
              <a:cs typeface="Arial"/>
            </a:endParaRPr>
          </a:p>
          <a:p>
            <a:pPr marL="285750" indent="-285750">
              <a:buFontTx/>
              <a:buChar char="-"/>
            </a:pPr>
            <a:r>
              <a:rPr lang="en-US" sz="2000" dirty="0" smtClean="0">
                <a:latin typeface="Arial"/>
                <a:cs typeface="Arial"/>
              </a:rPr>
              <a:t>Only part of SGS in the nearby galaxies reveals the regions of ongoing star formation. It could be triggered by the feedback from previous generations of stars or by the neighboring SGS collision.</a:t>
            </a:r>
          </a:p>
          <a:p>
            <a:pPr marL="285750" indent="-285750">
              <a:buFontTx/>
              <a:buChar char="-"/>
            </a:pPr>
            <a:endParaRPr lang="en-US" sz="2000" dirty="0" smtClean="0">
              <a:latin typeface="Arial"/>
              <a:cs typeface="Arial"/>
            </a:endParaRPr>
          </a:p>
          <a:p>
            <a:pPr marL="285750" indent="-285750">
              <a:buFontTx/>
              <a:buChar char="-"/>
            </a:pPr>
            <a:r>
              <a:rPr lang="en-US" sz="2000" dirty="0" smtClean="0">
                <a:latin typeface="Arial"/>
                <a:cs typeface="Arial"/>
              </a:rPr>
              <a:t>The ongoing star formation influences on the morphology and subsequent evolution of the “parent” HI SGS and might destroy it.</a:t>
            </a:r>
            <a:endParaRPr lang="en-US" sz="2000" dirty="0">
              <a:latin typeface="Arial"/>
              <a:cs typeface="Arial"/>
            </a:endParaRPr>
          </a:p>
          <a:p>
            <a:endParaRPr lang="en-US" sz="2000" dirty="0">
              <a:latin typeface="Arial"/>
              <a:cs typeface="Arial"/>
            </a:endParaRPr>
          </a:p>
          <a:p>
            <a:pPr marL="285750" indent="-285750">
              <a:buFontTx/>
              <a:buChar char="-"/>
            </a:pPr>
            <a:r>
              <a:rPr lang="en-US" sz="2000" dirty="0" smtClean="0">
                <a:latin typeface="Arial"/>
                <a:cs typeface="Arial"/>
              </a:rPr>
              <a:t>A lot of faint expanding </a:t>
            </a:r>
            <a:r>
              <a:rPr lang="en-US" sz="2000" dirty="0" err="1" smtClean="0">
                <a:latin typeface="Arial"/>
                <a:cs typeface="Arial"/>
              </a:rPr>
              <a:t>superbubbles</a:t>
            </a:r>
            <a:r>
              <a:rPr lang="en-US" sz="2000" dirty="0" smtClean="0">
                <a:latin typeface="Arial"/>
                <a:cs typeface="Arial"/>
              </a:rPr>
              <a:t> are observed in star formation regions. Mechanical energy leakage from the bright HII regions should be the main power source for significant number of them.</a:t>
            </a:r>
          </a:p>
          <a:p>
            <a:pPr marL="285750" indent="-285750">
              <a:buFontTx/>
              <a:buChar char="-"/>
            </a:pPr>
            <a:endParaRPr lang="en-US" sz="2000" dirty="0">
              <a:latin typeface="Arial"/>
              <a:cs typeface="Arial"/>
            </a:endParaRPr>
          </a:p>
          <a:p>
            <a:pPr marL="285750" indent="-285750">
              <a:buFontTx/>
              <a:buChar char="-"/>
            </a:pPr>
            <a:r>
              <a:rPr lang="en-US" sz="2000" dirty="0" smtClean="0">
                <a:latin typeface="Arial"/>
                <a:cs typeface="Arial"/>
              </a:rPr>
              <a:t>We detected </a:t>
            </a:r>
            <a:r>
              <a:rPr lang="en-US" sz="2000" dirty="0" err="1" smtClean="0">
                <a:latin typeface="Arial"/>
                <a:cs typeface="Arial"/>
              </a:rPr>
              <a:t>kpc</a:t>
            </a:r>
            <a:r>
              <a:rPr lang="en-US" sz="2000" dirty="0" smtClean="0">
                <a:latin typeface="Arial"/>
                <a:cs typeface="Arial"/>
              </a:rPr>
              <a:t>-sized faint ionized </a:t>
            </a:r>
            <a:r>
              <a:rPr lang="en-US" sz="2000" dirty="0" err="1" smtClean="0">
                <a:latin typeface="Arial"/>
                <a:cs typeface="Arial"/>
              </a:rPr>
              <a:t>supershell</a:t>
            </a:r>
            <a:r>
              <a:rPr lang="en-US" sz="2000" dirty="0" smtClean="0">
                <a:latin typeface="Arial"/>
                <a:cs typeface="Arial"/>
              </a:rPr>
              <a:t> inside the HI holes in Holmberg II and IC 2574 galaxies. Their excitation mechanisms are different. One of the probable sources of their creation is a </a:t>
            </a:r>
            <a:r>
              <a:rPr lang="en-US" sz="2000" dirty="0" err="1" smtClean="0">
                <a:latin typeface="Arial"/>
                <a:cs typeface="Arial"/>
              </a:rPr>
              <a:t>LyC</a:t>
            </a:r>
            <a:r>
              <a:rPr lang="en-US" sz="2000" dirty="0" smtClean="0">
                <a:latin typeface="Arial"/>
                <a:cs typeface="Arial"/>
              </a:rPr>
              <a:t> quanta escape from the bright HII regions.</a:t>
            </a:r>
            <a:endParaRPr lang="en-US" sz="2000" dirty="0">
              <a:latin typeface="Arial"/>
              <a:cs typeface="Arial"/>
            </a:endParaRPr>
          </a:p>
          <a:p>
            <a:endParaRPr lang="en-US" sz="2000" dirty="0" smtClean="0">
              <a:latin typeface="Arial"/>
              <a:cs typeface="Arial"/>
            </a:endParaRPr>
          </a:p>
          <a:p>
            <a:endParaRPr lang="en-US" sz="2000" dirty="0">
              <a:latin typeface="Arial"/>
              <a:cs typeface="Arial"/>
            </a:endParaRPr>
          </a:p>
          <a:p>
            <a:endParaRPr lang="en-US" sz="2000" dirty="0" smtClean="0">
              <a:latin typeface="Arial"/>
              <a:cs typeface="Arial"/>
            </a:endParaRPr>
          </a:p>
          <a:p>
            <a:endParaRPr lang="en-US" sz="2000" dirty="0">
              <a:latin typeface="Arial"/>
              <a:cs typeface="Arial"/>
            </a:endParaRPr>
          </a:p>
          <a:p>
            <a:pPr lvl="1"/>
            <a:endParaRPr lang="en-US" sz="2000" dirty="0">
              <a:latin typeface="Arial"/>
              <a:cs typeface="Arial"/>
            </a:endParaRPr>
          </a:p>
          <a:p>
            <a:pPr marL="742950" lvl="1" indent="-285750">
              <a:buFont typeface="Arial"/>
              <a:buChar char="•"/>
            </a:pPr>
            <a:endParaRPr lang="en-US" sz="2000" dirty="0" smtClean="0">
              <a:latin typeface="Arial"/>
              <a:cs typeface="Arial"/>
            </a:endParaRPr>
          </a:p>
        </p:txBody>
      </p:sp>
      <p:sp>
        <p:nvSpPr>
          <p:cNvPr id="6" name="TextBox 5"/>
          <p:cNvSpPr txBox="1"/>
          <p:nvPr/>
        </p:nvSpPr>
        <p:spPr>
          <a:xfrm>
            <a:off x="1953679" y="6296322"/>
            <a:ext cx="5360736" cy="369332"/>
          </a:xfrm>
          <a:prstGeom prst="rect">
            <a:avLst/>
          </a:prstGeom>
          <a:noFill/>
          <a:ln>
            <a:solidFill>
              <a:schemeClr val="tx2"/>
            </a:solidFill>
          </a:ln>
        </p:spPr>
        <p:txBody>
          <a:bodyPr wrap="square" rtlCol="0">
            <a:spAutoFit/>
          </a:bodyPr>
          <a:lstStyle/>
          <a:p>
            <a:pPr algn="ctr"/>
            <a:r>
              <a:rPr lang="en-US" dirty="0" smtClean="0">
                <a:solidFill>
                  <a:srgbClr val="FF0000"/>
                </a:solidFill>
              </a:rPr>
              <a:t>Thanks for your attention!</a:t>
            </a:r>
            <a:endParaRPr lang="ru-RU" dirty="0">
              <a:solidFill>
                <a:srgbClr val="FF0000"/>
              </a:solidFill>
            </a:endParaRPr>
          </a:p>
        </p:txBody>
      </p:sp>
    </p:spTree>
    <p:extLst>
      <p:ext uri="{BB962C8B-B14F-4D97-AF65-F5344CB8AC3E}">
        <p14:creationId xmlns:p14="http://schemas.microsoft.com/office/powerpoint/2010/main" val="4574983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p:cNvGrpSpPr/>
          <p:nvPr/>
        </p:nvGrpSpPr>
        <p:grpSpPr>
          <a:xfrm>
            <a:off x="40640" y="823184"/>
            <a:ext cx="9069537" cy="4274066"/>
            <a:chOff x="0" y="1339334"/>
            <a:chExt cx="9069537" cy="4274066"/>
          </a:xfrm>
        </p:grpSpPr>
        <p:pic>
          <p:nvPicPr>
            <p:cNvPr id="7" name="Изображение 6"/>
            <p:cNvPicPr>
              <a:picLocks noChangeAspect="1"/>
            </p:cNvPicPr>
            <p:nvPr/>
          </p:nvPicPr>
          <p:blipFill rotWithShape="1">
            <a:blip r:embed="rId2">
              <a:extLst>
                <a:ext uri="{28A0092B-C50C-407E-A947-70E740481C1C}">
                  <a14:useLocalDpi xmlns:a14="http://schemas.microsoft.com/office/drawing/2010/main" val="0"/>
                </a:ext>
              </a:extLst>
            </a:blip>
            <a:srcRect r="7177"/>
            <a:stretch/>
          </p:blipFill>
          <p:spPr bwMode="auto">
            <a:xfrm>
              <a:off x="4411137" y="1346200"/>
              <a:ext cx="4658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Изображение 5"/>
            <p:cNvPicPr>
              <a:picLocks noChangeAspect="1"/>
            </p:cNvPicPr>
            <p:nvPr/>
          </p:nvPicPr>
          <p:blipFill rotWithShape="1">
            <a:blip r:embed="rId3">
              <a:extLst>
                <a:ext uri="{28A0092B-C50C-407E-A947-70E740481C1C}">
                  <a14:useLocalDpi xmlns:a14="http://schemas.microsoft.com/office/drawing/2010/main" val="0"/>
                </a:ext>
              </a:extLst>
            </a:blip>
            <a:srcRect r="6876"/>
            <a:stretch/>
          </p:blipFill>
          <p:spPr bwMode="auto">
            <a:xfrm>
              <a:off x="0" y="1346200"/>
              <a:ext cx="4870800" cy="426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3200" y="1339334"/>
              <a:ext cx="1158553" cy="430887"/>
            </a:xfrm>
            <a:prstGeom prst="rect">
              <a:avLst/>
            </a:prstGeom>
            <a:noFill/>
          </p:spPr>
          <p:txBody>
            <a:bodyPr wrap="none" rtlCol="0">
              <a:spAutoFit/>
            </a:bodyPr>
            <a:lstStyle/>
            <a:p>
              <a:r>
                <a:rPr lang="en-US" sz="2200" dirty="0" smtClean="0"/>
                <a:t>IC</a:t>
              </a:r>
              <a:r>
                <a:rPr lang="en-US" dirty="0" smtClean="0"/>
                <a:t> </a:t>
              </a:r>
              <a:r>
                <a:rPr lang="en-US" sz="2200" dirty="0" smtClean="0"/>
                <a:t>1613</a:t>
              </a:r>
              <a:endParaRPr lang="ru-RU" sz="2200" dirty="0"/>
            </a:p>
          </p:txBody>
        </p:sp>
        <p:sp>
          <p:nvSpPr>
            <p:cNvPr id="11" name="TextBox 10"/>
            <p:cNvSpPr txBox="1"/>
            <p:nvPr/>
          </p:nvSpPr>
          <p:spPr>
            <a:xfrm>
              <a:off x="4972400" y="1352034"/>
              <a:ext cx="1535947" cy="430887"/>
            </a:xfrm>
            <a:prstGeom prst="rect">
              <a:avLst/>
            </a:prstGeom>
            <a:noFill/>
          </p:spPr>
          <p:txBody>
            <a:bodyPr wrap="none" rtlCol="0">
              <a:spAutoFit/>
            </a:bodyPr>
            <a:lstStyle/>
            <a:p>
              <a:r>
                <a:rPr lang="en-US" sz="2200" dirty="0" smtClean="0"/>
                <a:t>Holmberg</a:t>
              </a:r>
              <a:r>
                <a:rPr lang="en-US" dirty="0" smtClean="0"/>
                <a:t> </a:t>
              </a:r>
              <a:r>
                <a:rPr lang="en-US" sz="2200" dirty="0" smtClean="0"/>
                <a:t>I</a:t>
              </a:r>
              <a:endParaRPr lang="ru-RU" sz="2200" dirty="0"/>
            </a:p>
          </p:txBody>
        </p:sp>
        <p:cxnSp>
          <p:nvCxnSpPr>
            <p:cNvPr id="13" name="Прямая со стрелкой 12"/>
            <p:cNvCxnSpPr/>
            <p:nvPr/>
          </p:nvCxnSpPr>
          <p:spPr>
            <a:xfrm>
              <a:off x="381000" y="5242984"/>
              <a:ext cx="546100" cy="12700"/>
            </a:xfrm>
            <a:prstGeom prst="straightConnector1">
              <a:avLst/>
            </a:prstGeom>
            <a:ln>
              <a:solidFill>
                <a:srgbClr val="FF8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Прямая со стрелкой 14"/>
            <p:cNvCxnSpPr/>
            <p:nvPr/>
          </p:nvCxnSpPr>
          <p:spPr>
            <a:xfrm flipH="1">
              <a:off x="5505450" y="5252509"/>
              <a:ext cx="381000" cy="6350"/>
            </a:xfrm>
            <a:prstGeom prst="straightConnector1">
              <a:avLst/>
            </a:prstGeom>
            <a:ln>
              <a:solidFill>
                <a:srgbClr val="FF8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4010" y="4914340"/>
              <a:ext cx="613782" cy="307777"/>
            </a:xfrm>
            <a:prstGeom prst="rect">
              <a:avLst/>
            </a:prstGeom>
            <a:noFill/>
            <a:ln>
              <a:noFill/>
            </a:ln>
          </p:spPr>
          <p:txBody>
            <a:bodyPr wrap="none" rtlCol="0">
              <a:spAutoFit/>
            </a:bodyPr>
            <a:lstStyle/>
            <a:p>
              <a:r>
                <a:rPr lang="en-US" sz="1400" dirty="0" smtClean="0">
                  <a:solidFill>
                    <a:srgbClr val="FF8600"/>
                  </a:solidFill>
                </a:rPr>
                <a:t>1</a:t>
              </a:r>
              <a:r>
                <a:rPr lang="en-US" sz="1400" dirty="0" smtClean="0"/>
                <a:t> </a:t>
              </a:r>
              <a:r>
                <a:rPr lang="en-US" sz="1400" dirty="0" err="1" smtClean="0">
                  <a:solidFill>
                    <a:schemeClr val="tx2"/>
                  </a:solidFill>
                </a:rPr>
                <a:t>kpc</a:t>
              </a:r>
              <a:endParaRPr lang="ru-RU" sz="1400" dirty="0">
                <a:solidFill>
                  <a:schemeClr val="tx2"/>
                </a:solidFill>
              </a:endParaRPr>
            </a:p>
          </p:txBody>
        </p:sp>
        <p:sp>
          <p:nvSpPr>
            <p:cNvPr id="18" name="TextBox 17"/>
            <p:cNvSpPr txBox="1"/>
            <p:nvPr/>
          </p:nvSpPr>
          <p:spPr>
            <a:xfrm>
              <a:off x="5388648" y="4910549"/>
              <a:ext cx="613782" cy="307777"/>
            </a:xfrm>
            <a:prstGeom prst="rect">
              <a:avLst/>
            </a:prstGeom>
            <a:noFill/>
            <a:ln>
              <a:noFill/>
            </a:ln>
          </p:spPr>
          <p:txBody>
            <a:bodyPr wrap="none" rtlCol="0">
              <a:spAutoFit/>
            </a:bodyPr>
            <a:lstStyle/>
            <a:p>
              <a:r>
                <a:rPr lang="en-US" sz="1400" dirty="0" smtClean="0">
                  <a:solidFill>
                    <a:srgbClr val="FF8600"/>
                  </a:solidFill>
                </a:rPr>
                <a:t>1 </a:t>
              </a:r>
              <a:r>
                <a:rPr lang="en-US" sz="1400" dirty="0" err="1" smtClean="0">
                  <a:solidFill>
                    <a:srgbClr val="FF8600"/>
                  </a:solidFill>
                </a:rPr>
                <a:t>kpc</a:t>
              </a:r>
              <a:endParaRPr lang="ru-RU" sz="1400" dirty="0">
                <a:solidFill>
                  <a:srgbClr val="FF8600"/>
                </a:solidFill>
              </a:endParaRPr>
            </a:p>
          </p:txBody>
        </p:sp>
      </p:grpSp>
      <p:sp>
        <p:nvSpPr>
          <p:cNvPr id="23" name="Text Box 3"/>
          <p:cNvSpPr txBox="1">
            <a:spLocks noChangeArrowheads="1"/>
          </p:cNvSpPr>
          <p:nvPr/>
        </p:nvSpPr>
        <p:spPr bwMode="auto">
          <a:xfrm>
            <a:off x="2549246" y="5122386"/>
            <a:ext cx="4057880" cy="38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000" tIns="54000" rIns="99000" bIns="54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dirty="0" smtClean="0">
                <a:solidFill>
                  <a:srgbClr val="FF6600"/>
                </a:solidFill>
              </a:rPr>
              <a:t>HI 21 cm (LITTLE THINGS)</a:t>
            </a:r>
            <a:endParaRPr lang="ru-RU" dirty="0">
              <a:solidFill>
                <a:srgbClr val="FF6600"/>
              </a:solidFill>
            </a:endParaRPr>
          </a:p>
        </p:txBody>
      </p:sp>
      <p:sp>
        <p:nvSpPr>
          <p:cNvPr id="25" name="Название 4"/>
          <p:cNvSpPr>
            <a:spLocks noGrp="1"/>
          </p:cNvSpPr>
          <p:nvPr>
            <p:ph type="title"/>
          </p:nvPr>
        </p:nvSpPr>
        <p:spPr>
          <a:xfrm>
            <a:off x="421640" y="0"/>
            <a:ext cx="8722360" cy="675255"/>
          </a:xfrm>
        </p:spPr>
        <p:txBody>
          <a:bodyPr>
            <a:normAutofit/>
          </a:bodyPr>
          <a:lstStyle/>
          <a:p>
            <a:r>
              <a:rPr lang="en-US" sz="3600" dirty="0" smtClean="0"/>
              <a:t>Star formation in SGSs rims </a:t>
            </a:r>
            <a:endParaRPr lang="ru-RU" sz="3600" dirty="0"/>
          </a:p>
        </p:txBody>
      </p:sp>
      <p:sp>
        <p:nvSpPr>
          <p:cNvPr id="14" name="TextBox 13"/>
          <p:cNvSpPr txBox="1"/>
          <p:nvPr/>
        </p:nvSpPr>
        <p:spPr>
          <a:xfrm>
            <a:off x="106289" y="5846412"/>
            <a:ext cx="8793656" cy="646331"/>
          </a:xfrm>
          <a:prstGeom prst="rect">
            <a:avLst/>
          </a:prstGeom>
          <a:noFill/>
        </p:spPr>
        <p:txBody>
          <a:bodyPr wrap="none" rtlCol="0">
            <a:spAutoFit/>
          </a:bodyPr>
          <a:lstStyle/>
          <a:p>
            <a:r>
              <a:rPr lang="en-US" dirty="0" smtClean="0"/>
              <a:t>HI images reveal a lot of shell-like structures with sizes up to 2-</a:t>
            </a:r>
            <a:r>
              <a:rPr lang="en-US" dirty="0"/>
              <a:t>3</a:t>
            </a:r>
            <a:r>
              <a:rPr lang="en-US" dirty="0" smtClean="0"/>
              <a:t> </a:t>
            </a:r>
            <a:r>
              <a:rPr lang="en-US" dirty="0" err="1" smtClean="0"/>
              <a:t>kpc</a:t>
            </a:r>
            <a:r>
              <a:rPr lang="en-US" dirty="0" smtClean="0"/>
              <a:t>.</a:t>
            </a:r>
          </a:p>
          <a:p>
            <a:r>
              <a:rPr lang="en-US" dirty="0" smtClean="0"/>
              <a:t>The regions of triggered star formation </a:t>
            </a:r>
            <a:r>
              <a:rPr lang="en-US" dirty="0" smtClean="0"/>
              <a:t>are observed </a:t>
            </a:r>
            <a:r>
              <a:rPr lang="en-US" dirty="0" smtClean="0"/>
              <a:t>in the rims of only some of them</a:t>
            </a:r>
            <a:endParaRPr lang="ru-RU" dirty="0"/>
          </a:p>
        </p:txBody>
      </p:sp>
    </p:spTree>
    <p:extLst>
      <p:ext uri="{BB962C8B-B14F-4D97-AF65-F5344CB8AC3E}">
        <p14:creationId xmlns:p14="http://schemas.microsoft.com/office/powerpoint/2010/main" val="24075723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p:cNvGrpSpPr/>
          <p:nvPr/>
        </p:nvGrpSpPr>
        <p:grpSpPr>
          <a:xfrm>
            <a:off x="40640" y="823184"/>
            <a:ext cx="9069537" cy="4274066"/>
            <a:chOff x="0" y="1339334"/>
            <a:chExt cx="9069537" cy="4274066"/>
          </a:xfrm>
        </p:grpSpPr>
        <p:pic>
          <p:nvPicPr>
            <p:cNvPr id="7" name="Изображение 6"/>
            <p:cNvPicPr>
              <a:picLocks noChangeAspect="1"/>
            </p:cNvPicPr>
            <p:nvPr/>
          </p:nvPicPr>
          <p:blipFill rotWithShape="1">
            <a:blip r:embed="rId2">
              <a:extLst>
                <a:ext uri="{28A0092B-C50C-407E-A947-70E740481C1C}">
                  <a14:useLocalDpi xmlns:a14="http://schemas.microsoft.com/office/drawing/2010/main" val="0"/>
                </a:ext>
              </a:extLst>
            </a:blip>
            <a:srcRect r="7177"/>
            <a:stretch/>
          </p:blipFill>
          <p:spPr bwMode="auto">
            <a:xfrm>
              <a:off x="4411137" y="1346200"/>
              <a:ext cx="4658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Изображение 5"/>
            <p:cNvPicPr>
              <a:picLocks noChangeAspect="1"/>
            </p:cNvPicPr>
            <p:nvPr/>
          </p:nvPicPr>
          <p:blipFill rotWithShape="1">
            <a:blip r:embed="rId3">
              <a:extLst>
                <a:ext uri="{28A0092B-C50C-407E-A947-70E740481C1C}">
                  <a14:useLocalDpi xmlns:a14="http://schemas.microsoft.com/office/drawing/2010/main" val="0"/>
                </a:ext>
              </a:extLst>
            </a:blip>
            <a:srcRect r="6876"/>
            <a:stretch/>
          </p:blipFill>
          <p:spPr bwMode="auto">
            <a:xfrm>
              <a:off x="0" y="1346200"/>
              <a:ext cx="4870800" cy="426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03200" y="1339334"/>
              <a:ext cx="1158553" cy="430887"/>
            </a:xfrm>
            <a:prstGeom prst="rect">
              <a:avLst/>
            </a:prstGeom>
            <a:noFill/>
          </p:spPr>
          <p:txBody>
            <a:bodyPr wrap="none" rtlCol="0">
              <a:spAutoFit/>
            </a:bodyPr>
            <a:lstStyle/>
            <a:p>
              <a:r>
                <a:rPr lang="en-US" sz="2200" dirty="0" smtClean="0"/>
                <a:t>IC</a:t>
              </a:r>
              <a:r>
                <a:rPr lang="en-US" dirty="0" smtClean="0"/>
                <a:t> </a:t>
              </a:r>
              <a:r>
                <a:rPr lang="en-US" sz="2200" dirty="0" smtClean="0"/>
                <a:t>1613</a:t>
              </a:r>
              <a:endParaRPr lang="ru-RU" sz="2200" dirty="0"/>
            </a:p>
          </p:txBody>
        </p:sp>
        <p:sp>
          <p:nvSpPr>
            <p:cNvPr id="11" name="TextBox 10"/>
            <p:cNvSpPr txBox="1"/>
            <p:nvPr/>
          </p:nvSpPr>
          <p:spPr>
            <a:xfrm>
              <a:off x="4972400" y="1352034"/>
              <a:ext cx="1535947" cy="430887"/>
            </a:xfrm>
            <a:prstGeom prst="rect">
              <a:avLst/>
            </a:prstGeom>
            <a:noFill/>
          </p:spPr>
          <p:txBody>
            <a:bodyPr wrap="none" rtlCol="0">
              <a:spAutoFit/>
            </a:bodyPr>
            <a:lstStyle/>
            <a:p>
              <a:r>
                <a:rPr lang="en-US" sz="2200" dirty="0" smtClean="0"/>
                <a:t>Holmberg</a:t>
              </a:r>
              <a:r>
                <a:rPr lang="en-US" dirty="0" smtClean="0"/>
                <a:t> </a:t>
              </a:r>
              <a:r>
                <a:rPr lang="en-US" sz="2200" dirty="0" smtClean="0"/>
                <a:t>I</a:t>
              </a:r>
              <a:endParaRPr lang="ru-RU" sz="2200" dirty="0"/>
            </a:p>
          </p:txBody>
        </p:sp>
        <p:cxnSp>
          <p:nvCxnSpPr>
            <p:cNvPr id="13" name="Прямая со стрелкой 12"/>
            <p:cNvCxnSpPr/>
            <p:nvPr/>
          </p:nvCxnSpPr>
          <p:spPr>
            <a:xfrm>
              <a:off x="381000" y="5242984"/>
              <a:ext cx="546100" cy="12700"/>
            </a:xfrm>
            <a:prstGeom prst="straightConnector1">
              <a:avLst/>
            </a:prstGeom>
            <a:ln>
              <a:solidFill>
                <a:srgbClr val="FF86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Прямая со стрелкой 14"/>
            <p:cNvCxnSpPr/>
            <p:nvPr/>
          </p:nvCxnSpPr>
          <p:spPr>
            <a:xfrm flipH="1">
              <a:off x="5505450" y="5252509"/>
              <a:ext cx="381000" cy="6350"/>
            </a:xfrm>
            <a:prstGeom prst="straightConnector1">
              <a:avLst/>
            </a:prstGeom>
            <a:ln>
              <a:solidFill>
                <a:srgbClr val="FF8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4010" y="4914340"/>
              <a:ext cx="613782" cy="307777"/>
            </a:xfrm>
            <a:prstGeom prst="rect">
              <a:avLst/>
            </a:prstGeom>
            <a:noFill/>
            <a:ln>
              <a:noFill/>
            </a:ln>
          </p:spPr>
          <p:txBody>
            <a:bodyPr wrap="none" rtlCol="0">
              <a:spAutoFit/>
            </a:bodyPr>
            <a:lstStyle/>
            <a:p>
              <a:r>
                <a:rPr lang="en-US" sz="1400" dirty="0" smtClean="0">
                  <a:solidFill>
                    <a:srgbClr val="FF8600"/>
                  </a:solidFill>
                </a:rPr>
                <a:t>1</a:t>
              </a:r>
              <a:r>
                <a:rPr lang="en-US" sz="1400" dirty="0" smtClean="0"/>
                <a:t> </a:t>
              </a:r>
              <a:r>
                <a:rPr lang="en-US" sz="1400" dirty="0" err="1" smtClean="0">
                  <a:solidFill>
                    <a:schemeClr val="tx2"/>
                  </a:solidFill>
                </a:rPr>
                <a:t>kpc</a:t>
              </a:r>
              <a:endParaRPr lang="ru-RU" sz="1400" dirty="0">
                <a:solidFill>
                  <a:schemeClr val="tx2"/>
                </a:solidFill>
              </a:endParaRPr>
            </a:p>
          </p:txBody>
        </p:sp>
        <p:sp>
          <p:nvSpPr>
            <p:cNvPr id="18" name="TextBox 17"/>
            <p:cNvSpPr txBox="1"/>
            <p:nvPr/>
          </p:nvSpPr>
          <p:spPr>
            <a:xfrm>
              <a:off x="5388648" y="4910549"/>
              <a:ext cx="613782" cy="307777"/>
            </a:xfrm>
            <a:prstGeom prst="rect">
              <a:avLst/>
            </a:prstGeom>
            <a:noFill/>
            <a:ln>
              <a:noFill/>
            </a:ln>
          </p:spPr>
          <p:txBody>
            <a:bodyPr wrap="none" rtlCol="0">
              <a:spAutoFit/>
            </a:bodyPr>
            <a:lstStyle/>
            <a:p>
              <a:r>
                <a:rPr lang="en-US" sz="1400" dirty="0" smtClean="0">
                  <a:solidFill>
                    <a:srgbClr val="FF8600"/>
                  </a:solidFill>
                </a:rPr>
                <a:t>1 </a:t>
              </a:r>
              <a:r>
                <a:rPr lang="en-US" sz="1400" dirty="0" err="1" smtClean="0">
                  <a:solidFill>
                    <a:srgbClr val="FF8600"/>
                  </a:solidFill>
                </a:rPr>
                <a:t>kpc</a:t>
              </a:r>
              <a:endParaRPr lang="ru-RU" sz="1400" dirty="0">
                <a:solidFill>
                  <a:srgbClr val="FF8600"/>
                </a:solidFill>
              </a:endParaRPr>
            </a:p>
          </p:txBody>
        </p:sp>
      </p:grpSp>
      <p:pic>
        <p:nvPicPr>
          <p:cNvPr id="20" name="Изображение 19"/>
          <p:cNvPicPr>
            <a:picLocks noChangeAspect="1"/>
          </p:cNvPicPr>
          <p:nvPr/>
        </p:nvPicPr>
        <p:blipFill>
          <a:blip r:embed="rId4"/>
          <a:stretch>
            <a:fillRect/>
          </a:stretch>
        </p:blipFill>
        <p:spPr>
          <a:xfrm>
            <a:off x="1436261" y="2338357"/>
            <a:ext cx="1090758" cy="1085157"/>
          </a:xfrm>
          <a:prstGeom prst="rect">
            <a:avLst/>
          </a:prstGeom>
        </p:spPr>
      </p:pic>
      <p:pic>
        <p:nvPicPr>
          <p:cNvPr id="21" name="Изображение 20"/>
          <p:cNvPicPr>
            <a:picLocks noChangeAspect="1"/>
          </p:cNvPicPr>
          <p:nvPr/>
        </p:nvPicPr>
        <p:blipFill>
          <a:blip r:embed="rId5"/>
          <a:stretch>
            <a:fillRect/>
          </a:stretch>
        </p:blipFill>
        <p:spPr>
          <a:xfrm>
            <a:off x="5982406" y="1736530"/>
            <a:ext cx="2012535" cy="2159000"/>
          </a:xfrm>
          <a:prstGeom prst="rect">
            <a:avLst/>
          </a:prstGeom>
        </p:spPr>
      </p:pic>
      <p:sp>
        <p:nvSpPr>
          <p:cNvPr id="22" name="Text Box 3"/>
          <p:cNvSpPr txBox="1">
            <a:spLocks noChangeArrowheads="1"/>
          </p:cNvSpPr>
          <p:nvPr/>
        </p:nvSpPr>
        <p:spPr bwMode="auto">
          <a:xfrm>
            <a:off x="2491107" y="5504973"/>
            <a:ext cx="4057880" cy="38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000" tIns="54000" rIns="99000" bIns="54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ru-RU" dirty="0" err="1" smtClean="0">
                <a:solidFill>
                  <a:srgbClr val="FF0000"/>
                </a:solidFill>
              </a:rPr>
              <a:t>H</a:t>
            </a:r>
            <a:r>
              <a:rPr lang="en-US" dirty="0" smtClean="0">
                <a:solidFill>
                  <a:srgbClr val="FF0000"/>
                </a:solidFill>
              </a:rPr>
              <a:t>-</a:t>
            </a:r>
            <a:r>
              <a:rPr lang="ru-RU" dirty="0" err="1" smtClean="0">
                <a:solidFill>
                  <a:srgbClr val="FF0000"/>
                </a:solidFill>
              </a:rPr>
              <a:t>a</a:t>
            </a:r>
            <a:r>
              <a:rPr lang="en-US" dirty="0" err="1" smtClean="0">
                <a:solidFill>
                  <a:srgbClr val="FF0000"/>
                </a:solidFill>
              </a:rPr>
              <a:t>lpha</a:t>
            </a:r>
            <a:r>
              <a:rPr lang="ru-RU" dirty="0" smtClean="0">
                <a:solidFill>
                  <a:srgbClr val="FF0000"/>
                </a:solidFill>
              </a:rPr>
              <a:t> </a:t>
            </a:r>
            <a:r>
              <a:rPr lang="en-US" dirty="0">
                <a:solidFill>
                  <a:srgbClr val="FFFF00"/>
                </a:solidFill>
              </a:rPr>
              <a:t>+</a:t>
            </a:r>
            <a:r>
              <a:rPr lang="ru-RU" dirty="0" smtClean="0">
                <a:solidFill>
                  <a:srgbClr val="FF9966"/>
                </a:solidFill>
              </a:rPr>
              <a:t> </a:t>
            </a:r>
            <a:r>
              <a:rPr lang="ru-RU" dirty="0" smtClean="0">
                <a:solidFill>
                  <a:srgbClr val="4372FF"/>
                </a:solidFill>
              </a:rPr>
              <a:t>HI</a:t>
            </a:r>
            <a:r>
              <a:rPr lang="en-US" dirty="0" smtClean="0">
                <a:solidFill>
                  <a:srgbClr val="4372FF"/>
                </a:solidFill>
              </a:rPr>
              <a:t> </a:t>
            </a:r>
            <a:r>
              <a:rPr lang="en-US" dirty="0" smtClean="0">
                <a:solidFill>
                  <a:srgbClr val="3569FF"/>
                </a:solidFill>
              </a:rPr>
              <a:t>21cm </a:t>
            </a:r>
            <a:r>
              <a:rPr lang="en-US" dirty="0" smtClean="0">
                <a:solidFill>
                  <a:srgbClr val="FFFF00"/>
                </a:solidFill>
              </a:rPr>
              <a:t>+ stars</a:t>
            </a:r>
            <a:endParaRPr lang="ru-RU" dirty="0">
              <a:solidFill>
                <a:srgbClr val="FFFF00"/>
              </a:solidFill>
            </a:endParaRPr>
          </a:p>
        </p:txBody>
      </p:sp>
      <p:sp>
        <p:nvSpPr>
          <p:cNvPr id="26" name="TextBox 25"/>
          <p:cNvSpPr txBox="1"/>
          <p:nvPr/>
        </p:nvSpPr>
        <p:spPr>
          <a:xfrm>
            <a:off x="106289" y="5846412"/>
            <a:ext cx="8793656" cy="646331"/>
          </a:xfrm>
          <a:prstGeom prst="rect">
            <a:avLst/>
          </a:prstGeom>
          <a:noFill/>
        </p:spPr>
        <p:txBody>
          <a:bodyPr wrap="none" rtlCol="0">
            <a:spAutoFit/>
          </a:bodyPr>
          <a:lstStyle/>
          <a:p>
            <a:r>
              <a:rPr lang="en-US" dirty="0" smtClean="0"/>
              <a:t>HI images reveal a lot of shell-like structures with sizes up to </a:t>
            </a:r>
            <a:r>
              <a:rPr lang="en-US" dirty="0"/>
              <a:t>2</a:t>
            </a:r>
            <a:r>
              <a:rPr lang="en-US" dirty="0" smtClean="0"/>
              <a:t>-</a:t>
            </a:r>
            <a:r>
              <a:rPr lang="en-US" dirty="0"/>
              <a:t>3</a:t>
            </a:r>
            <a:r>
              <a:rPr lang="en-US" dirty="0" smtClean="0"/>
              <a:t> </a:t>
            </a:r>
            <a:r>
              <a:rPr lang="en-US" dirty="0" err="1" smtClean="0"/>
              <a:t>kpc</a:t>
            </a:r>
            <a:r>
              <a:rPr lang="en-US" dirty="0" smtClean="0"/>
              <a:t>.</a:t>
            </a:r>
          </a:p>
          <a:p>
            <a:r>
              <a:rPr lang="en-US" dirty="0" smtClean="0"/>
              <a:t>The regions of triggered star formation </a:t>
            </a:r>
            <a:r>
              <a:rPr lang="en-US" dirty="0" smtClean="0"/>
              <a:t>are observed </a:t>
            </a:r>
            <a:r>
              <a:rPr lang="en-US" dirty="0" smtClean="0"/>
              <a:t>in the rims of only some of them</a:t>
            </a:r>
            <a:endParaRPr lang="ru-RU" dirty="0"/>
          </a:p>
        </p:txBody>
      </p:sp>
      <p:sp>
        <p:nvSpPr>
          <p:cNvPr id="27" name="Text Box 3"/>
          <p:cNvSpPr txBox="1">
            <a:spLocks noChangeArrowheads="1"/>
          </p:cNvSpPr>
          <p:nvPr/>
        </p:nvSpPr>
        <p:spPr bwMode="auto">
          <a:xfrm>
            <a:off x="2549246" y="5122386"/>
            <a:ext cx="4057880" cy="38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000" tIns="54000" rIns="99000" bIns="54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dirty="0" smtClean="0">
                <a:solidFill>
                  <a:srgbClr val="FF6600"/>
                </a:solidFill>
              </a:rPr>
              <a:t>HI 21 cm (LITTLE THINGS)</a:t>
            </a:r>
            <a:endParaRPr lang="ru-RU" dirty="0">
              <a:solidFill>
                <a:srgbClr val="FF6600"/>
              </a:solidFill>
            </a:endParaRPr>
          </a:p>
        </p:txBody>
      </p:sp>
      <p:sp>
        <p:nvSpPr>
          <p:cNvPr id="23" name="Название 4"/>
          <p:cNvSpPr txBox="1">
            <a:spLocks/>
          </p:cNvSpPr>
          <p:nvPr/>
        </p:nvSpPr>
        <p:spPr>
          <a:xfrm>
            <a:off x="421640" y="0"/>
            <a:ext cx="8722360" cy="67525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smtClean="0"/>
              <a:t>Star formation in SGSs rims </a:t>
            </a:r>
            <a:endParaRPr lang="ru-RU" sz="3600" dirty="0"/>
          </a:p>
        </p:txBody>
      </p:sp>
    </p:spTree>
    <p:extLst>
      <p:ext uri="{BB962C8B-B14F-4D97-AF65-F5344CB8AC3E}">
        <p14:creationId xmlns:p14="http://schemas.microsoft.com/office/powerpoint/2010/main" val="25120627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p:cNvPicPr>
            <a:picLocks noChangeAspect="1"/>
          </p:cNvPicPr>
          <p:nvPr/>
        </p:nvPicPr>
        <p:blipFill>
          <a:blip r:embed="rId2"/>
          <a:stretch>
            <a:fillRect/>
          </a:stretch>
        </p:blipFill>
        <p:spPr>
          <a:xfrm>
            <a:off x="4957424" y="938224"/>
            <a:ext cx="3941802" cy="4228673"/>
          </a:xfrm>
          <a:prstGeom prst="rect">
            <a:avLst/>
          </a:prstGeom>
        </p:spPr>
      </p:pic>
      <p:pic>
        <p:nvPicPr>
          <p:cNvPr id="7" name="Изображение 6"/>
          <p:cNvPicPr>
            <a:picLocks noChangeAspect="1"/>
          </p:cNvPicPr>
          <p:nvPr/>
        </p:nvPicPr>
        <p:blipFill>
          <a:blip r:embed="rId3"/>
          <a:stretch>
            <a:fillRect/>
          </a:stretch>
        </p:blipFill>
        <p:spPr>
          <a:xfrm>
            <a:off x="250315" y="938224"/>
            <a:ext cx="4250498" cy="4228673"/>
          </a:xfrm>
          <a:prstGeom prst="rect">
            <a:avLst/>
          </a:prstGeom>
        </p:spPr>
      </p:pic>
      <p:sp>
        <p:nvSpPr>
          <p:cNvPr id="9" name="TextBox 8"/>
          <p:cNvSpPr txBox="1"/>
          <p:nvPr/>
        </p:nvSpPr>
        <p:spPr>
          <a:xfrm>
            <a:off x="243840" y="938224"/>
            <a:ext cx="1158553" cy="430887"/>
          </a:xfrm>
          <a:prstGeom prst="rect">
            <a:avLst/>
          </a:prstGeom>
          <a:noFill/>
        </p:spPr>
        <p:txBody>
          <a:bodyPr wrap="none" rtlCol="0">
            <a:spAutoFit/>
          </a:bodyPr>
          <a:lstStyle/>
          <a:p>
            <a:r>
              <a:rPr lang="en-US" sz="2200" dirty="0" smtClean="0"/>
              <a:t>IC</a:t>
            </a:r>
            <a:r>
              <a:rPr lang="en-US" dirty="0" smtClean="0"/>
              <a:t> </a:t>
            </a:r>
            <a:r>
              <a:rPr lang="en-US" sz="2200" dirty="0" smtClean="0"/>
              <a:t>1613</a:t>
            </a:r>
            <a:endParaRPr lang="ru-RU" sz="2200" dirty="0"/>
          </a:p>
        </p:txBody>
      </p:sp>
      <p:sp>
        <p:nvSpPr>
          <p:cNvPr id="10" name="TextBox 9"/>
          <p:cNvSpPr txBox="1"/>
          <p:nvPr/>
        </p:nvSpPr>
        <p:spPr>
          <a:xfrm>
            <a:off x="4957424" y="945628"/>
            <a:ext cx="1535947" cy="430887"/>
          </a:xfrm>
          <a:prstGeom prst="rect">
            <a:avLst/>
          </a:prstGeom>
          <a:noFill/>
        </p:spPr>
        <p:txBody>
          <a:bodyPr wrap="none" rtlCol="0">
            <a:spAutoFit/>
          </a:bodyPr>
          <a:lstStyle/>
          <a:p>
            <a:r>
              <a:rPr lang="en-US" sz="2200" dirty="0" smtClean="0"/>
              <a:t>Holmberg</a:t>
            </a:r>
            <a:r>
              <a:rPr lang="en-US" dirty="0" smtClean="0"/>
              <a:t> </a:t>
            </a:r>
            <a:r>
              <a:rPr lang="en-US" sz="2200" dirty="0" smtClean="0"/>
              <a:t>I</a:t>
            </a:r>
            <a:endParaRPr lang="ru-RU" sz="2200" dirty="0"/>
          </a:p>
        </p:txBody>
      </p:sp>
      <p:sp>
        <p:nvSpPr>
          <p:cNvPr id="11" name="Text Box 3"/>
          <p:cNvSpPr txBox="1">
            <a:spLocks noChangeArrowheads="1"/>
          </p:cNvSpPr>
          <p:nvPr/>
        </p:nvSpPr>
        <p:spPr bwMode="auto">
          <a:xfrm>
            <a:off x="2491107" y="5089128"/>
            <a:ext cx="4057880" cy="38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000" tIns="54000" rIns="99000" bIns="54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ru-RU" dirty="0" err="1" smtClean="0">
                <a:solidFill>
                  <a:srgbClr val="FF0000"/>
                </a:solidFill>
              </a:rPr>
              <a:t>H</a:t>
            </a:r>
            <a:r>
              <a:rPr lang="en-US" dirty="0" smtClean="0">
                <a:solidFill>
                  <a:srgbClr val="FF0000"/>
                </a:solidFill>
              </a:rPr>
              <a:t>-</a:t>
            </a:r>
            <a:r>
              <a:rPr lang="ru-RU" dirty="0" err="1" smtClean="0">
                <a:solidFill>
                  <a:srgbClr val="FF0000"/>
                </a:solidFill>
              </a:rPr>
              <a:t>a</a:t>
            </a:r>
            <a:r>
              <a:rPr lang="en-US" dirty="0" err="1" smtClean="0">
                <a:solidFill>
                  <a:srgbClr val="FF0000"/>
                </a:solidFill>
              </a:rPr>
              <a:t>lpha</a:t>
            </a:r>
            <a:r>
              <a:rPr lang="ru-RU" dirty="0" smtClean="0">
                <a:solidFill>
                  <a:srgbClr val="FF0000"/>
                </a:solidFill>
              </a:rPr>
              <a:t> </a:t>
            </a:r>
            <a:r>
              <a:rPr lang="en-US" dirty="0">
                <a:solidFill>
                  <a:srgbClr val="FFFF00"/>
                </a:solidFill>
              </a:rPr>
              <a:t>+</a:t>
            </a:r>
            <a:r>
              <a:rPr lang="ru-RU" dirty="0" smtClean="0">
                <a:solidFill>
                  <a:srgbClr val="FF9966"/>
                </a:solidFill>
              </a:rPr>
              <a:t> </a:t>
            </a:r>
            <a:r>
              <a:rPr lang="ru-RU" dirty="0" smtClean="0">
                <a:solidFill>
                  <a:srgbClr val="0000FF"/>
                </a:solidFill>
              </a:rPr>
              <a:t>HI</a:t>
            </a:r>
            <a:r>
              <a:rPr lang="en-US" dirty="0" smtClean="0">
                <a:solidFill>
                  <a:srgbClr val="3366FF"/>
                </a:solidFill>
              </a:rPr>
              <a:t> </a:t>
            </a:r>
            <a:r>
              <a:rPr lang="en-US" dirty="0" smtClean="0">
                <a:solidFill>
                  <a:srgbClr val="0000FF"/>
                </a:solidFill>
              </a:rPr>
              <a:t>21cm</a:t>
            </a:r>
            <a:r>
              <a:rPr lang="en-US" dirty="0" smtClean="0">
                <a:solidFill>
                  <a:srgbClr val="3366FF"/>
                </a:solidFill>
              </a:rPr>
              <a:t> </a:t>
            </a:r>
            <a:r>
              <a:rPr lang="en-US" dirty="0" smtClean="0">
                <a:solidFill>
                  <a:srgbClr val="FFFF00"/>
                </a:solidFill>
              </a:rPr>
              <a:t>+ stars</a:t>
            </a:r>
            <a:endParaRPr lang="ru-RU" dirty="0">
              <a:solidFill>
                <a:srgbClr val="FFFF00"/>
              </a:solidFill>
            </a:endParaRPr>
          </a:p>
        </p:txBody>
      </p:sp>
      <p:sp>
        <p:nvSpPr>
          <p:cNvPr id="2" name="Прямоугольник 1"/>
          <p:cNvSpPr/>
          <p:nvPr/>
        </p:nvSpPr>
        <p:spPr>
          <a:xfrm>
            <a:off x="-482600" y="5551685"/>
            <a:ext cx="9626600" cy="646331"/>
          </a:xfrm>
          <a:prstGeom prst="rect">
            <a:avLst/>
          </a:prstGeom>
        </p:spPr>
        <p:txBody>
          <a:bodyPr wrap="square">
            <a:spAutoFit/>
          </a:bodyPr>
          <a:lstStyle/>
          <a:p>
            <a:pPr marL="742950" lvl="1" indent="-285750">
              <a:buFont typeface="Arial"/>
              <a:buChar char="•"/>
            </a:pPr>
            <a:r>
              <a:rPr lang="en-US" dirty="0" smtClean="0"/>
              <a:t>What </a:t>
            </a:r>
            <a:r>
              <a:rPr lang="en-US" dirty="0"/>
              <a:t>triggers the new episode of star formation and how it propagates through SGS?</a:t>
            </a:r>
          </a:p>
          <a:p>
            <a:pPr marL="742950" lvl="1" indent="-285750">
              <a:buFont typeface="Arial"/>
              <a:buChar char="•"/>
            </a:pPr>
            <a:r>
              <a:rPr lang="en-US" dirty="0"/>
              <a:t>How these new episodes of star formation influence the “parent” SGS?</a:t>
            </a:r>
            <a:endParaRPr lang="ru-RU" dirty="0"/>
          </a:p>
        </p:txBody>
      </p:sp>
      <p:sp>
        <p:nvSpPr>
          <p:cNvPr id="13" name="Название 4"/>
          <p:cNvSpPr>
            <a:spLocks noGrp="1"/>
          </p:cNvSpPr>
          <p:nvPr>
            <p:ph type="title"/>
          </p:nvPr>
        </p:nvSpPr>
        <p:spPr>
          <a:xfrm>
            <a:off x="421640" y="12700"/>
            <a:ext cx="8722360" cy="675255"/>
          </a:xfrm>
        </p:spPr>
        <p:txBody>
          <a:bodyPr>
            <a:normAutofit/>
          </a:bodyPr>
          <a:lstStyle/>
          <a:p>
            <a:r>
              <a:rPr lang="en-US" sz="3600" dirty="0" smtClean="0"/>
              <a:t>Star formation in SGSs rims </a:t>
            </a:r>
            <a:endParaRPr lang="ru-RU" sz="3600" dirty="0"/>
          </a:p>
        </p:txBody>
      </p:sp>
    </p:spTree>
    <p:extLst>
      <p:ext uri="{BB962C8B-B14F-4D97-AF65-F5344CB8AC3E}">
        <p14:creationId xmlns:p14="http://schemas.microsoft.com/office/powerpoint/2010/main" val="97437533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84805" y="-285377"/>
            <a:ext cx="7770813" cy="1148977"/>
          </a:xfrm>
        </p:spPr>
        <p:txBody>
          <a:bodyPr>
            <a:normAutofit/>
          </a:bodyPr>
          <a:lstStyle/>
          <a:p>
            <a:r>
              <a:rPr lang="en-US" dirty="0" smtClean="0"/>
              <a:t>Observations</a:t>
            </a:r>
            <a:endParaRPr lang="ru-RU" dirty="0"/>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0563" y="5545138"/>
            <a:ext cx="6983412" cy="1312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3405188"/>
            <a:ext cx="3317875" cy="2371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3" y="1211263"/>
            <a:ext cx="1808162" cy="1735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AutoShape 5"/>
          <p:cNvSpPr>
            <a:spLocks noChangeArrowheads="1"/>
          </p:cNvSpPr>
          <p:nvPr/>
        </p:nvSpPr>
        <p:spPr bwMode="auto">
          <a:xfrm rot="10800000">
            <a:off x="1209675" y="2976563"/>
            <a:ext cx="360363" cy="746125"/>
          </a:xfrm>
          <a:prstGeom prst="downArrow">
            <a:avLst>
              <a:gd name="adj1" fmla="val 50000"/>
              <a:gd name="adj2" fmla="val 51762"/>
            </a:avLst>
          </a:prstGeom>
          <a:solidFill>
            <a:srgbClr val="00B8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
        <p:nvSpPr>
          <p:cNvPr id="12" name="Text Box 6"/>
          <p:cNvSpPr txBox="1">
            <a:spLocks noChangeArrowheads="1"/>
          </p:cNvSpPr>
          <p:nvPr/>
        </p:nvSpPr>
        <p:spPr bwMode="auto">
          <a:xfrm>
            <a:off x="2030413" y="6483350"/>
            <a:ext cx="3814762" cy="374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eaLnBrk="0" hangingPunct="0">
              <a:buClrTx/>
              <a:buFontTx/>
              <a:buNone/>
            </a:pPr>
            <a:r>
              <a:rPr lang="ru-RU" sz="1600">
                <a:solidFill>
                  <a:srgbClr val="FFFF00"/>
                </a:solidFill>
              </a:rPr>
              <a:t>6-m telescope </a:t>
            </a:r>
            <a:r>
              <a:rPr lang="ru-RU" sz="1600" u="sng">
                <a:solidFill>
                  <a:srgbClr val="FFFF00"/>
                </a:solidFill>
              </a:rPr>
              <a:t>: www.sao.ru</a:t>
            </a:r>
          </a:p>
        </p:txBody>
      </p:sp>
      <p:sp>
        <p:nvSpPr>
          <p:cNvPr id="13" name="Text Box 7"/>
          <p:cNvSpPr txBox="1">
            <a:spLocks noChangeArrowheads="1"/>
          </p:cNvSpPr>
          <p:nvPr/>
        </p:nvSpPr>
        <p:spPr bwMode="auto">
          <a:xfrm>
            <a:off x="3894138" y="3363913"/>
            <a:ext cx="5040312" cy="1941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lnSpc>
                <a:spcPct val="115000"/>
              </a:lnSpc>
              <a:buClrTx/>
              <a:buFontTx/>
              <a:buNone/>
            </a:pPr>
            <a:r>
              <a:rPr lang="en-US" sz="1600" dirty="0">
                <a:latin typeface="Tahoma" charset="0"/>
                <a:cs typeface="Comic Sans MS" charset="0"/>
              </a:rPr>
              <a:t>Field of view:</a:t>
            </a:r>
            <a:r>
              <a:rPr lang="ru-RU" sz="1600" dirty="0">
                <a:latin typeface="Tahoma" charset="0"/>
                <a:cs typeface="Comic Sans MS" charset="0"/>
              </a:rPr>
              <a:t> </a:t>
            </a:r>
            <a:r>
              <a:rPr lang="en-US" sz="1600" dirty="0">
                <a:solidFill>
                  <a:srgbClr val="FFCC00"/>
                </a:solidFill>
                <a:latin typeface="Tahoma" charset="0"/>
                <a:cs typeface="Comic Sans MS" charset="0"/>
              </a:rPr>
              <a:t>6.1x6.1 </a:t>
            </a:r>
            <a:r>
              <a:rPr lang="en-US" sz="1600" dirty="0" err="1">
                <a:solidFill>
                  <a:srgbClr val="FFCC00"/>
                </a:solidFill>
                <a:latin typeface="Tahoma" charset="0"/>
                <a:cs typeface="Comic Sans MS" charset="0"/>
              </a:rPr>
              <a:t>arcmin</a:t>
            </a:r>
            <a:r>
              <a:rPr lang="en-US" sz="1600" dirty="0">
                <a:solidFill>
                  <a:srgbClr val="FFCC00"/>
                </a:solidFill>
                <a:latin typeface="Tahoma" charset="0"/>
                <a:cs typeface="Comic Sans MS" charset="0"/>
              </a:rPr>
              <a:t> </a:t>
            </a:r>
          </a:p>
          <a:p>
            <a:pPr>
              <a:buClrTx/>
              <a:buFontTx/>
              <a:buNone/>
            </a:pPr>
            <a:r>
              <a:rPr lang="en-US" sz="1600" dirty="0">
                <a:latin typeface="Tahoma" charset="0"/>
                <a:cs typeface="Comic Sans MS" charset="0"/>
              </a:rPr>
              <a:t>Spectral range: </a:t>
            </a:r>
            <a:r>
              <a:rPr lang="en-US" sz="1600" dirty="0" smtClean="0">
                <a:solidFill>
                  <a:srgbClr val="FFCC00"/>
                </a:solidFill>
                <a:latin typeface="Tahoma" charset="0"/>
                <a:cs typeface="Comic Sans MS" charset="0"/>
              </a:rPr>
              <a:t>H</a:t>
            </a:r>
            <a:r>
              <a:rPr lang="en-US" sz="1600" dirty="0" smtClean="0">
                <a:solidFill>
                  <a:srgbClr val="FFCC00"/>
                </a:solidFill>
                <a:latin typeface="Tahoma" charset="0"/>
                <a:cs typeface="Tahoma" charset="0"/>
              </a:rPr>
              <a:t>α, [NII], [OIII] and [SII] emission </a:t>
            </a:r>
            <a:r>
              <a:rPr lang="en-US" sz="1600" dirty="0">
                <a:solidFill>
                  <a:srgbClr val="FFCC00"/>
                </a:solidFill>
                <a:latin typeface="Tahoma" charset="0"/>
                <a:cs typeface="Tahoma" charset="0"/>
              </a:rPr>
              <a:t>line</a:t>
            </a:r>
          </a:p>
          <a:p>
            <a:pPr>
              <a:lnSpc>
                <a:spcPct val="115000"/>
              </a:lnSpc>
              <a:buClrTx/>
              <a:buFontTx/>
              <a:buNone/>
            </a:pPr>
            <a:r>
              <a:rPr lang="ru-RU" sz="1600" dirty="0" err="1">
                <a:latin typeface="Tahoma" charset="0"/>
              </a:rPr>
              <a:t>Spatial</a:t>
            </a:r>
            <a:r>
              <a:rPr lang="ru-RU" sz="1600" dirty="0">
                <a:latin typeface="Tahoma" charset="0"/>
              </a:rPr>
              <a:t> </a:t>
            </a:r>
            <a:r>
              <a:rPr lang="ru-RU" sz="1600" dirty="0" err="1">
                <a:latin typeface="Tahoma" charset="0"/>
              </a:rPr>
              <a:t>sampling</a:t>
            </a:r>
            <a:r>
              <a:rPr lang="ru-RU" sz="1600" dirty="0">
                <a:latin typeface="Tahoma" charset="0"/>
              </a:rPr>
              <a:t>:  </a:t>
            </a:r>
            <a:r>
              <a:rPr lang="ru-RU" sz="1600" dirty="0">
                <a:solidFill>
                  <a:srgbClr val="FFCC00"/>
                </a:solidFill>
                <a:latin typeface="Tahoma" charset="0"/>
              </a:rPr>
              <a:t>0.35-</a:t>
            </a:r>
            <a:r>
              <a:rPr lang="en-US" sz="1600" dirty="0">
                <a:solidFill>
                  <a:srgbClr val="FFCC00"/>
                </a:solidFill>
                <a:latin typeface="Tahoma" charset="0"/>
              </a:rPr>
              <a:t>0.70 </a:t>
            </a:r>
            <a:r>
              <a:rPr lang="en-US" sz="1600" dirty="0" err="1">
                <a:solidFill>
                  <a:srgbClr val="FFCC00"/>
                </a:solidFill>
                <a:latin typeface="Tahoma" charset="0"/>
              </a:rPr>
              <a:t>arcsec</a:t>
            </a:r>
            <a:r>
              <a:rPr lang="en-US" sz="1600" dirty="0">
                <a:solidFill>
                  <a:srgbClr val="FFCC00"/>
                </a:solidFill>
                <a:latin typeface="Tahoma" charset="0"/>
              </a:rPr>
              <a:t>/</a:t>
            </a:r>
            <a:r>
              <a:rPr lang="en-US" sz="1600" dirty="0" err="1">
                <a:solidFill>
                  <a:srgbClr val="FFCC00"/>
                </a:solidFill>
                <a:latin typeface="Tahoma" charset="0"/>
              </a:rPr>
              <a:t>px</a:t>
            </a:r>
            <a:endParaRPr lang="en-US" sz="1600" dirty="0">
              <a:solidFill>
                <a:srgbClr val="FFCC00"/>
              </a:solidFill>
              <a:latin typeface="Tahoma" charset="0"/>
            </a:endParaRPr>
          </a:p>
          <a:p>
            <a:pPr>
              <a:lnSpc>
                <a:spcPct val="115000"/>
              </a:lnSpc>
              <a:buClrTx/>
              <a:buFontTx/>
              <a:buNone/>
            </a:pPr>
            <a:r>
              <a:rPr lang="en-US" sz="1600" dirty="0">
                <a:latin typeface="Tahoma" charset="0"/>
              </a:rPr>
              <a:t>Spectral  resolution: </a:t>
            </a:r>
          </a:p>
          <a:p>
            <a:pPr>
              <a:lnSpc>
                <a:spcPct val="115000"/>
              </a:lnSpc>
              <a:buClrTx/>
              <a:buFontTx/>
              <a:buNone/>
            </a:pPr>
            <a:r>
              <a:rPr lang="en-US" sz="1600" dirty="0">
                <a:solidFill>
                  <a:srgbClr val="FFCC00"/>
                </a:solidFill>
                <a:latin typeface="Tahoma" charset="0"/>
              </a:rPr>
              <a:t>R</a:t>
            </a:r>
            <a:r>
              <a:rPr lang="en-US" sz="1600" dirty="0" smtClean="0">
                <a:solidFill>
                  <a:srgbClr val="FFCC00"/>
                </a:solidFill>
                <a:latin typeface="Tahoma" charset="0"/>
              </a:rPr>
              <a:t>=</a:t>
            </a:r>
            <a:r>
              <a:rPr lang="ru-RU" sz="1600" dirty="0" smtClean="0">
                <a:solidFill>
                  <a:srgbClr val="FFCC00"/>
                </a:solidFill>
                <a:latin typeface="Tahoma" charset="0"/>
              </a:rPr>
              <a:t>4</a:t>
            </a:r>
            <a:r>
              <a:rPr lang="en-US" sz="1600" dirty="0" smtClean="0">
                <a:solidFill>
                  <a:srgbClr val="FFCC00"/>
                </a:solidFill>
                <a:latin typeface="Tahoma" charset="0"/>
              </a:rPr>
              <a:t>000 - 1</a:t>
            </a:r>
            <a:r>
              <a:rPr lang="ru-RU" sz="1600" dirty="0" smtClean="0">
                <a:solidFill>
                  <a:srgbClr val="FFCC00"/>
                </a:solidFill>
                <a:latin typeface="Tahoma" charset="0"/>
              </a:rPr>
              <a:t>50</a:t>
            </a:r>
            <a:r>
              <a:rPr lang="en-US" sz="1600" dirty="0" smtClean="0">
                <a:solidFill>
                  <a:srgbClr val="FFCC00"/>
                </a:solidFill>
                <a:latin typeface="Tahoma" charset="0"/>
              </a:rPr>
              <a:t>00 </a:t>
            </a:r>
            <a:endParaRPr lang="en-US" sz="1600" dirty="0">
              <a:solidFill>
                <a:srgbClr val="FFCC00"/>
              </a:solidFill>
              <a:latin typeface="Tahoma" charset="0"/>
            </a:endParaRPr>
          </a:p>
          <a:p>
            <a:pPr>
              <a:lnSpc>
                <a:spcPct val="115000"/>
              </a:lnSpc>
              <a:buClrTx/>
              <a:buFontTx/>
              <a:buNone/>
            </a:pPr>
            <a:r>
              <a:rPr lang="en-US" sz="1600" dirty="0" err="1">
                <a:solidFill>
                  <a:srgbClr val="FFCC00"/>
                </a:solidFill>
                <a:latin typeface="Tahoma" charset="0"/>
                <a:cs typeface="Comic Sans MS" charset="0"/>
              </a:rPr>
              <a:t>σ</a:t>
            </a:r>
            <a:r>
              <a:rPr lang="en-US" sz="1600" dirty="0">
                <a:solidFill>
                  <a:srgbClr val="FFCC00"/>
                </a:solidFill>
                <a:latin typeface="Tahoma" charset="0"/>
                <a:cs typeface="Comic Sans MS" charset="0"/>
              </a:rPr>
              <a:t>= 8.5 </a:t>
            </a:r>
            <a:r>
              <a:rPr lang="en-US" sz="1600" dirty="0" smtClean="0">
                <a:solidFill>
                  <a:srgbClr val="FFCC00"/>
                </a:solidFill>
                <a:latin typeface="Tahoma" charset="0"/>
                <a:cs typeface="Comic Sans MS" charset="0"/>
              </a:rPr>
              <a:t>- 30.0 </a:t>
            </a:r>
            <a:r>
              <a:rPr lang="en-US" sz="1600" dirty="0">
                <a:solidFill>
                  <a:srgbClr val="FFCC00"/>
                </a:solidFill>
                <a:latin typeface="Tahoma" charset="0"/>
                <a:cs typeface="Comic Sans MS" charset="0"/>
              </a:rPr>
              <a:t>km/s</a:t>
            </a:r>
          </a:p>
        </p:txBody>
      </p:sp>
      <p:pic>
        <p:nvPicPr>
          <p:cNvPr id="1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8352" y="4493460"/>
            <a:ext cx="1998947" cy="11862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Text Box 9"/>
          <p:cNvSpPr txBox="1">
            <a:spLocks noChangeArrowheads="1"/>
          </p:cNvSpPr>
          <p:nvPr/>
        </p:nvSpPr>
        <p:spPr bwMode="auto">
          <a:xfrm>
            <a:off x="1943100" y="1185446"/>
            <a:ext cx="6991350" cy="1112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dirty="0" smtClean="0">
                <a:solidFill>
                  <a:srgbClr val="FFFF00"/>
                </a:solidFill>
                <a:latin typeface="Arial"/>
                <a:cs typeface="Arial"/>
              </a:rPr>
              <a:t>SCORPIO &amp; </a:t>
            </a:r>
            <a:r>
              <a:rPr lang="ru-RU" dirty="0" smtClean="0">
                <a:solidFill>
                  <a:srgbClr val="FFFF00"/>
                </a:solidFill>
                <a:latin typeface="Arial"/>
                <a:cs typeface="Arial"/>
              </a:rPr>
              <a:t>SCORPIO</a:t>
            </a:r>
            <a:r>
              <a:rPr lang="en-US" dirty="0" smtClean="0">
                <a:solidFill>
                  <a:srgbClr val="FFFF00"/>
                </a:solidFill>
                <a:latin typeface="Arial"/>
                <a:cs typeface="Arial"/>
              </a:rPr>
              <a:t>-2</a:t>
            </a:r>
            <a:r>
              <a:rPr lang="ru-RU" dirty="0" smtClean="0">
                <a:latin typeface="Arial"/>
                <a:cs typeface="Arial"/>
              </a:rPr>
              <a:t> </a:t>
            </a:r>
            <a:r>
              <a:rPr lang="ru-RU" dirty="0" err="1">
                <a:latin typeface="Arial"/>
                <a:cs typeface="Arial"/>
              </a:rPr>
              <a:t>multi-mode</a:t>
            </a:r>
            <a:r>
              <a:rPr lang="ru-RU" dirty="0">
                <a:latin typeface="Arial"/>
                <a:cs typeface="Arial"/>
              </a:rPr>
              <a:t> </a:t>
            </a:r>
            <a:r>
              <a:rPr lang="ru-RU" dirty="0" err="1">
                <a:latin typeface="Arial"/>
                <a:cs typeface="Arial"/>
              </a:rPr>
              <a:t>focal</a:t>
            </a:r>
            <a:r>
              <a:rPr lang="ru-RU" dirty="0">
                <a:latin typeface="Arial"/>
                <a:cs typeface="Arial"/>
              </a:rPr>
              <a:t> </a:t>
            </a:r>
            <a:r>
              <a:rPr lang="ru-RU" dirty="0" err="1" smtClean="0">
                <a:latin typeface="Arial"/>
                <a:cs typeface="Arial"/>
              </a:rPr>
              <a:t>reducer</a:t>
            </a:r>
            <a:r>
              <a:rPr lang="en-US" dirty="0" smtClean="0">
                <a:latin typeface="Arial"/>
                <a:cs typeface="Arial"/>
              </a:rPr>
              <a:t>s</a:t>
            </a:r>
            <a:r>
              <a:rPr lang="ru-RU" dirty="0" smtClean="0">
                <a:latin typeface="Arial"/>
                <a:cs typeface="Arial"/>
              </a:rPr>
              <a:t> </a:t>
            </a:r>
            <a:r>
              <a:rPr lang="ru-RU" dirty="0" err="1">
                <a:latin typeface="Arial"/>
                <a:cs typeface="Arial"/>
              </a:rPr>
              <a:t>with</a:t>
            </a:r>
            <a:r>
              <a:rPr lang="ru-RU" dirty="0">
                <a:latin typeface="Arial"/>
                <a:cs typeface="Arial"/>
              </a:rPr>
              <a:t> </a:t>
            </a:r>
            <a:r>
              <a:rPr lang="ru-RU" dirty="0" err="1">
                <a:latin typeface="Arial"/>
                <a:cs typeface="Arial"/>
              </a:rPr>
              <a:t>scanning</a:t>
            </a:r>
            <a:r>
              <a:rPr lang="ru-RU" dirty="0">
                <a:latin typeface="Arial"/>
                <a:cs typeface="Arial"/>
              </a:rPr>
              <a:t> FPI (</a:t>
            </a:r>
            <a:r>
              <a:rPr lang="ru-RU" dirty="0" err="1">
                <a:latin typeface="Arial"/>
                <a:cs typeface="Arial"/>
              </a:rPr>
              <a:t>Afanasiev</a:t>
            </a:r>
            <a:r>
              <a:rPr lang="ru-RU" dirty="0">
                <a:latin typeface="Arial"/>
                <a:cs typeface="Arial"/>
              </a:rPr>
              <a:t> &amp; </a:t>
            </a:r>
            <a:r>
              <a:rPr lang="ru-RU" dirty="0" err="1">
                <a:latin typeface="Arial"/>
                <a:cs typeface="Arial"/>
              </a:rPr>
              <a:t>Moiseev</a:t>
            </a:r>
            <a:r>
              <a:rPr lang="ru-RU" dirty="0">
                <a:latin typeface="Arial"/>
                <a:cs typeface="Arial"/>
              </a:rPr>
              <a:t>, 2005, </a:t>
            </a:r>
            <a:r>
              <a:rPr lang="ru-RU" dirty="0" smtClean="0">
                <a:latin typeface="Arial"/>
                <a:cs typeface="Arial"/>
              </a:rPr>
              <a:t>201</a:t>
            </a:r>
            <a:r>
              <a:rPr lang="en-US" dirty="0" smtClean="0">
                <a:latin typeface="Arial"/>
                <a:cs typeface="Arial"/>
              </a:rPr>
              <a:t>1</a:t>
            </a:r>
            <a:r>
              <a:rPr lang="ru-RU" dirty="0" smtClean="0">
                <a:latin typeface="Arial"/>
                <a:cs typeface="Arial"/>
              </a:rPr>
              <a:t>) </a:t>
            </a:r>
            <a:endParaRPr lang="ru-RU" dirty="0">
              <a:latin typeface="Arial"/>
              <a:cs typeface="Arial"/>
            </a:endParaRPr>
          </a:p>
        </p:txBody>
      </p:sp>
      <p:pic>
        <p:nvPicPr>
          <p:cNvPr id="1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0438" y="1817688"/>
            <a:ext cx="2935288" cy="1468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 name="Text Box 9"/>
          <p:cNvSpPr txBox="1">
            <a:spLocks noChangeArrowheads="1"/>
          </p:cNvSpPr>
          <p:nvPr/>
        </p:nvSpPr>
        <p:spPr bwMode="auto">
          <a:xfrm>
            <a:off x="6245726" y="2031584"/>
            <a:ext cx="3098800" cy="1128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dirty="0" smtClean="0">
                <a:solidFill>
                  <a:srgbClr val="FFFF00"/>
                </a:solidFill>
                <a:latin typeface="Arial"/>
                <a:cs typeface="Arial"/>
              </a:rPr>
              <a:t>Data reduction:</a:t>
            </a:r>
            <a:r>
              <a:rPr lang="en-US" dirty="0">
                <a:latin typeface="Arial"/>
                <a:cs typeface="Arial"/>
              </a:rPr>
              <a:t> </a:t>
            </a:r>
            <a:endParaRPr lang="en-US" dirty="0" smtClean="0">
              <a:latin typeface="Arial"/>
              <a:cs typeface="Arial"/>
            </a:endParaRPr>
          </a:p>
          <a:p>
            <a:pPr>
              <a:buClrTx/>
              <a:buFontTx/>
              <a:buNone/>
            </a:pPr>
            <a:r>
              <a:rPr lang="ru-RU" dirty="0" err="1" smtClean="0">
                <a:latin typeface="Arial"/>
                <a:cs typeface="Arial"/>
              </a:rPr>
              <a:t>Moiseev</a:t>
            </a:r>
            <a:r>
              <a:rPr lang="ru-RU" dirty="0" smtClean="0">
                <a:latin typeface="Arial"/>
                <a:cs typeface="Arial"/>
              </a:rPr>
              <a:t> </a:t>
            </a:r>
            <a:r>
              <a:rPr lang="en-US" dirty="0" smtClean="0">
                <a:latin typeface="Arial"/>
                <a:cs typeface="Arial"/>
              </a:rPr>
              <a:t>(</a:t>
            </a:r>
            <a:r>
              <a:rPr lang="ru-RU" dirty="0" smtClean="0">
                <a:latin typeface="Arial"/>
                <a:cs typeface="Arial"/>
              </a:rPr>
              <a:t>200</a:t>
            </a:r>
            <a:r>
              <a:rPr lang="en-US" dirty="0" smtClean="0">
                <a:latin typeface="Arial"/>
                <a:cs typeface="Arial"/>
              </a:rPr>
              <a:t>2)</a:t>
            </a:r>
          </a:p>
          <a:p>
            <a:pPr>
              <a:buClrTx/>
              <a:buFontTx/>
              <a:buNone/>
            </a:pPr>
            <a:r>
              <a:rPr lang="en-US" dirty="0" err="1" smtClean="0">
                <a:latin typeface="Arial"/>
                <a:cs typeface="Arial"/>
              </a:rPr>
              <a:t>Moiseev</a:t>
            </a:r>
            <a:r>
              <a:rPr lang="en-US" dirty="0" smtClean="0">
                <a:latin typeface="Arial"/>
                <a:cs typeface="Arial"/>
              </a:rPr>
              <a:t>, Egorov (2008)</a:t>
            </a:r>
          </a:p>
          <a:p>
            <a:pPr>
              <a:buClrTx/>
              <a:buFontTx/>
              <a:buNone/>
            </a:pPr>
            <a:r>
              <a:rPr lang="en-US" dirty="0" err="1" smtClean="0">
                <a:latin typeface="Arial"/>
                <a:cs typeface="Arial"/>
              </a:rPr>
              <a:t>Moiseev</a:t>
            </a:r>
            <a:r>
              <a:rPr lang="en-US" dirty="0" smtClean="0">
                <a:latin typeface="Arial"/>
                <a:cs typeface="Arial"/>
              </a:rPr>
              <a:t> (2015)</a:t>
            </a:r>
            <a:endParaRPr lang="ru-RU" dirty="0">
              <a:latin typeface="Arial"/>
              <a:cs typeface="Arial"/>
            </a:endParaRPr>
          </a:p>
        </p:txBody>
      </p:sp>
    </p:spTree>
    <p:extLst>
      <p:ext uri="{BB962C8B-B14F-4D97-AF65-F5344CB8AC3E}">
        <p14:creationId xmlns:p14="http://schemas.microsoft.com/office/powerpoint/2010/main" val="14554771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4"/>
          <p:cNvPicPr>
            <a:picLocks noChangeAspect="1"/>
          </p:cNvPicPr>
          <p:nvPr/>
        </p:nvPicPr>
        <p:blipFill>
          <a:blip r:embed="rId2"/>
          <a:stretch>
            <a:fillRect/>
          </a:stretch>
        </p:blipFill>
        <p:spPr>
          <a:xfrm>
            <a:off x="239056" y="1346200"/>
            <a:ext cx="6188450" cy="5303520"/>
          </a:xfrm>
          <a:prstGeom prst="rect">
            <a:avLst/>
          </a:prstGeom>
        </p:spPr>
      </p:pic>
      <p:sp>
        <p:nvSpPr>
          <p:cNvPr id="7" name="Название 4"/>
          <p:cNvSpPr txBox="1">
            <a:spLocks/>
          </p:cNvSpPr>
          <p:nvPr/>
        </p:nvSpPr>
        <p:spPr>
          <a:xfrm>
            <a:off x="381000" y="192103"/>
            <a:ext cx="7594600" cy="508937"/>
          </a:xfrm>
          <a:prstGeom prst="rect">
            <a:avLst/>
          </a:prstGeom>
        </p:spPr>
        <p:txBody>
          <a:bodyPr vert="horz" lIns="91440" tIns="45720" rIns="91440" bIns="45720" rtlCol="0" anchor="b">
            <a:normAutofit fontScale="90000" lnSpcReduction="2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err="1" smtClean="0"/>
              <a:t>Multiwavelength</a:t>
            </a:r>
            <a:r>
              <a:rPr lang="en-US" sz="3400" dirty="0" smtClean="0"/>
              <a:t> view on IC2574</a:t>
            </a:r>
            <a:endParaRPr lang="ru-RU" sz="3400" dirty="0"/>
          </a:p>
        </p:txBody>
      </p:sp>
      <p:pic>
        <p:nvPicPr>
          <p:cNvPr id="8" name="Изображение 7"/>
          <p:cNvPicPr>
            <a:picLocks noChangeAspect="1"/>
          </p:cNvPicPr>
          <p:nvPr/>
        </p:nvPicPr>
        <p:blipFill rotWithShape="1">
          <a:blip r:embed="rId3"/>
          <a:srcRect l="13169" t="3125" r="-12" b="14213"/>
          <a:stretch/>
        </p:blipFill>
        <p:spPr>
          <a:xfrm>
            <a:off x="4234386" y="1039120"/>
            <a:ext cx="4752000" cy="3434400"/>
          </a:xfrm>
          <a:prstGeom prst="rect">
            <a:avLst/>
          </a:prstGeom>
        </p:spPr>
      </p:pic>
      <p:cxnSp>
        <p:nvCxnSpPr>
          <p:cNvPr id="10" name="Прямая соединительная линия 9"/>
          <p:cNvCxnSpPr/>
          <p:nvPr/>
        </p:nvCxnSpPr>
        <p:spPr>
          <a:xfrm flipV="1">
            <a:off x="3545840" y="1039120"/>
            <a:ext cx="688546" cy="1419600"/>
          </a:xfrm>
          <a:prstGeom prst="line">
            <a:avLst/>
          </a:prstGeom>
          <a:ln>
            <a:solidFill>
              <a:srgbClr val="00FF08"/>
            </a:solidFill>
          </a:ln>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a:off x="3545840" y="3454400"/>
            <a:ext cx="688546" cy="1019120"/>
          </a:xfrm>
          <a:prstGeom prst="line">
            <a:avLst/>
          </a:prstGeom>
          <a:ln>
            <a:solidFill>
              <a:srgbClr val="00FF08"/>
            </a:solidFill>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975360" y="1526324"/>
            <a:ext cx="1158553" cy="430887"/>
          </a:xfrm>
          <a:prstGeom prst="rect">
            <a:avLst/>
          </a:prstGeom>
          <a:noFill/>
        </p:spPr>
        <p:txBody>
          <a:bodyPr wrap="none" rtlCol="0">
            <a:spAutoFit/>
          </a:bodyPr>
          <a:lstStyle/>
          <a:p>
            <a:r>
              <a:rPr lang="en-US" sz="2200" dirty="0" smtClean="0">
                <a:solidFill>
                  <a:schemeClr val="bg1"/>
                </a:solidFill>
              </a:rPr>
              <a:t>IC</a:t>
            </a:r>
            <a:r>
              <a:rPr lang="en-US" dirty="0" smtClean="0">
                <a:solidFill>
                  <a:schemeClr val="bg1"/>
                </a:solidFill>
              </a:rPr>
              <a:t> </a:t>
            </a:r>
            <a:r>
              <a:rPr lang="en-US" sz="2200" dirty="0" smtClean="0">
                <a:solidFill>
                  <a:schemeClr val="bg1"/>
                </a:solidFill>
              </a:rPr>
              <a:t>2574</a:t>
            </a:r>
            <a:endParaRPr lang="ru-RU" sz="2200" dirty="0">
              <a:solidFill>
                <a:schemeClr val="bg1"/>
              </a:solidFill>
            </a:endParaRPr>
          </a:p>
        </p:txBody>
      </p:sp>
      <p:sp>
        <p:nvSpPr>
          <p:cNvPr id="18" name="Text Box 3"/>
          <p:cNvSpPr txBox="1">
            <a:spLocks noChangeArrowheads="1"/>
          </p:cNvSpPr>
          <p:nvPr/>
        </p:nvSpPr>
        <p:spPr bwMode="auto">
          <a:xfrm>
            <a:off x="7979446" y="3523336"/>
            <a:ext cx="2066254" cy="1194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000" tIns="54000" rIns="99000" bIns="54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ru-RU" dirty="0" err="1" smtClean="0">
                <a:solidFill>
                  <a:srgbClr val="FF0000"/>
                </a:solidFill>
              </a:rPr>
              <a:t>H</a:t>
            </a:r>
            <a:r>
              <a:rPr lang="en-US" dirty="0" smtClean="0">
                <a:solidFill>
                  <a:srgbClr val="FF0000"/>
                </a:solidFill>
              </a:rPr>
              <a:t>-</a:t>
            </a:r>
            <a:r>
              <a:rPr lang="ru-RU" dirty="0" err="1" smtClean="0">
                <a:solidFill>
                  <a:srgbClr val="FF0000"/>
                </a:solidFill>
              </a:rPr>
              <a:t>a</a:t>
            </a:r>
            <a:r>
              <a:rPr lang="en-US" dirty="0" err="1" smtClean="0">
                <a:solidFill>
                  <a:srgbClr val="FF0000"/>
                </a:solidFill>
              </a:rPr>
              <a:t>lpha</a:t>
            </a:r>
            <a:r>
              <a:rPr lang="ru-RU" dirty="0" smtClean="0">
                <a:solidFill>
                  <a:srgbClr val="FF9966"/>
                </a:solidFill>
              </a:rPr>
              <a:t> </a:t>
            </a:r>
            <a:endParaRPr lang="en-US" dirty="0" smtClean="0">
              <a:solidFill>
                <a:srgbClr val="FF9966"/>
              </a:solidFill>
            </a:endParaRPr>
          </a:p>
          <a:p>
            <a:pPr>
              <a:buClrTx/>
              <a:buFontTx/>
              <a:buNone/>
            </a:pPr>
            <a:r>
              <a:rPr lang="ru-RU" dirty="0" smtClean="0">
                <a:solidFill>
                  <a:srgbClr val="4372FF"/>
                </a:solidFill>
              </a:rPr>
              <a:t>HI</a:t>
            </a:r>
            <a:r>
              <a:rPr lang="en-US" dirty="0" smtClean="0">
                <a:solidFill>
                  <a:srgbClr val="4372FF"/>
                </a:solidFill>
              </a:rPr>
              <a:t> </a:t>
            </a:r>
            <a:r>
              <a:rPr lang="en-US" dirty="0" smtClean="0">
                <a:solidFill>
                  <a:srgbClr val="3569FF"/>
                </a:solidFill>
              </a:rPr>
              <a:t>21cm </a:t>
            </a:r>
          </a:p>
          <a:p>
            <a:pPr>
              <a:buClrTx/>
              <a:buFontTx/>
              <a:buNone/>
            </a:pPr>
            <a:r>
              <a:rPr lang="en-US" dirty="0" smtClean="0">
                <a:solidFill>
                  <a:srgbClr val="FFFF00"/>
                </a:solidFill>
              </a:rPr>
              <a:t>stars</a:t>
            </a:r>
            <a:endParaRPr lang="ru-RU" dirty="0">
              <a:solidFill>
                <a:srgbClr val="FFFF00"/>
              </a:solidFill>
            </a:endParaRPr>
          </a:p>
        </p:txBody>
      </p:sp>
      <p:sp>
        <p:nvSpPr>
          <p:cNvPr id="19" name="Text Box 3"/>
          <p:cNvSpPr txBox="1">
            <a:spLocks noChangeArrowheads="1"/>
          </p:cNvSpPr>
          <p:nvPr/>
        </p:nvSpPr>
        <p:spPr bwMode="auto">
          <a:xfrm>
            <a:off x="239056" y="6286707"/>
            <a:ext cx="4057880" cy="382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9000" tIns="54000" rIns="99000" bIns="54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dirty="0" smtClean="0">
                <a:solidFill>
                  <a:srgbClr val="FF6600"/>
                </a:solidFill>
              </a:rPr>
              <a:t>HI 21 cm</a:t>
            </a:r>
            <a:endParaRPr lang="ru-RU" dirty="0">
              <a:solidFill>
                <a:srgbClr val="FF6600"/>
              </a:solidFill>
            </a:endParaRPr>
          </a:p>
        </p:txBody>
      </p:sp>
      <p:sp>
        <p:nvSpPr>
          <p:cNvPr id="11" name="Text Box 4"/>
          <p:cNvSpPr txBox="1">
            <a:spLocks noChangeArrowheads="1"/>
          </p:cNvSpPr>
          <p:nvPr/>
        </p:nvSpPr>
        <p:spPr bwMode="auto">
          <a:xfrm>
            <a:off x="5317067" y="6504323"/>
            <a:ext cx="3928533" cy="355341"/>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a:t>
            </a:r>
            <a:r>
              <a:rPr lang="en-US" sz="1500" dirty="0">
                <a:solidFill>
                  <a:srgbClr val="000000"/>
                </a:solidFill>
              </a:rPr>
              <a:t> </a:t>
            </a:r>
            <a:r>
              <a:rPr lang="en-US" sz="1500" dirty="0" smtClean="0">
                <a:solidFill>
                  <a:srgbClr val="000000"/>
                </a:solidFill>
              </a:rPr>
              <a:t>et al.</a:t>
            </a:r>
            <a:r>
              <a:rPr lang="ru-RU" sz="1500" dirty="0" smtClean="0">
                <a:solidFill>
                  <a:srgbClr val="000000"/>
                </a:solidFill>
              </a:rPr>
              <a:t> (20</a:t>
            </a:r>
            <a:r>
              <a:rPr lang="en-US" sz="1500" dirty="0" smtClean="0">
                <a:solidFill>
                  <a:srgbClr val="000000"/>
                </a:solidFill>
              </a:rPr>
              <a:t>14; MNRAS, 444, 376</a:t>
            </a:r>
            <a:r>
              <a:rPr lang="ru-RU" sz="1500" dirty="0" smtClean="0">
                <a:solidFill>
                  <a:srgbClr val="000000"/>
                </a:solidFill>
              </a:rPr>
              <a:t>)</a:t>
            </a:r>
            <a:endParaRPr lang="ru-RU" sz="1500" dirty="0">
              <a:solidFill>
                <a:srgbClr val="000000"/>
              </a:solidFill>
            </a:endParaRPr>
          </a:p>
        </p:txBody>
      </p:sp>
      <p:sp>
        <p:nvSpPr>
          <p:cNvPr id="2" name="TextBox 1"/>
          <p:cNvSpPr txBox="1"/>
          <p:nvPr/>
        </p:nvSpPr>
        <p:spPr>
          <a:xfrm>
            <a:off x="6702463" y="4717360"/>
            <a:ext cx="1978363" cy="1477328"/>
          </a:xfrm>
          <a:prstGeom prst="rect">
            <a:avLst/>
          </a:prstGeom>
          <a:noFill/>
        </p:spPr>
        <p:txBody>
          <a:bodyPr wrap="square" rtlCol="0">
            <a:spAutoFit/>
          </a:bodyPr>
          <a:lstStyle/>
          <a:p>
            <a:r>
              <a:rPr lang="en-US" dirty="0" smtClean="0"/>
              <a:t>Star formation takes place only in the rim of the relatively young </a:t>
            </a:r>
            <a:r>
              <a:rPr lang="en-US" dirty="0"/>
              <a:t>(14 </a:t>
            </a:r>
            <a:r>
              <a:rPr lang="en-US" dirty="0" err="1"/>
              <a:t>Myr</a:t>
            </a:r>
            <a:r>
              <a:rPr lang="en-US" dirty="0"/>
              <a:t>)</a:t>
            </a:r>
            <a:r>
              <a:rPr lang="en-US" dirty="0" smtClean="0"/>
              <a:t> HI SGS</a:t>
            </a:r>
            <a:endParaRPr lang="ru-RU" dirty="0"/>
          </a:p>
        </p:txBody>
      </p:sp>
    </p:spTree>
    <p:extLst>
      <p:ext uri="{BB962C8B-B14F-4D97-AF65-F5344CB8AC3E}">
        <p14:creationId xmlns:p14="http://schemas.microsoft.com/office/powerpoint/2010/main" val="12323258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All_Profil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308" y="1160989"/>
            <a:ext cx="6786765" cy="5542071"/>
          </a:xfrm>
          <a:prstGeom prst="rect">
            <a:avLst/>
          </a:prstGeom>
        </p:spPr>
      </p:pic>
      <p:sp>
        <p:nvSpPr>
          <p:cNvPr id="9" name="TextBox 8"/>
          <p:cNvSpPr txBox="1"/>
          <p:nvPr/>
        </p:nvSpPr>
        <p:spPr>
          <a:xfrm>
            <a:off x="7003999" y="2223250"/>
            <a:ext cx="1014333" cy="646331"/>
          </a:xfrm>
          <a:prstGeom prst="rect">
            <a:avLst/>
          </a:prstGeom>
          <a:noFill/>
        </p:spPr>
        <p:txBody>
          <a:bodyPr wrap="none" rtlCol="0">
            <a:spAutoFit/>
          </a:bodyPr>
          <a:lstStyle/>
          <a:p>
            <a:r>
              <a:rPr lang="en-US" dirty="0" smtClean="0">
                <a:solidFill>
                  <a:srgbClr val="FF8600"/>
                </a:solidFill>
                <a:latin typeface="Comic Sans MS"/>
                <a:cs typeface="Comic Sans MS"/>
              </a:rPr>
              <a:t>H-alpha</a:t>
            </a:r>
          </a:p>
          <a:p>
            <a:endParaRPr lang="ru-RU" dirty="0">
              <a:solidFill>
                <a:srgbClr val="FF8600"/>
              </a:solidFill>
              <a:latin typeface="Comic Sans MS"/>
              <a:cs typeface="Comic Sans MS"/>
            </a:endParaRPr>
          </a:p>
        </p:txBody>
      </p:sp>
      <p:sp>
        <p:nvSpPr>
          <p:cNvPr id="11" name="Овал 10"/>
          <p:cNvSpPr/>
          <p:nvPr/>
        </p:nvSpPr>
        <p:spPr>
          <a:xfrm rot="1794569">
            <a:off x="4704752" y="3324188"/>
            <a:ext cx="2257146" cy="1512180"/>
          </a:xfrm>
          <a:prstGeom prst="ellipse">
            <a:avLst/>
          </a:pr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0" name="Название 4"/>
          <p:cNvSpPr txBox="1">
            <a:spLocks/>
          </p:cNvSpPr>
          <p:nvPr/>
        </p:nvSpPr>
        <p:spPr>
          <a:xfrm>
            <a:off x="381000" y="192103"/>
            <a:ext cx="7594600" cy="508937"/>
          </a:xfrm>
          <a:prstGeom prst="rect">
            <a:avLst/>
          </a:prstGeom>
        </p:spPr>
        <p:txBody>
          <a:bodyPr vert="horz" lIns="91440" tIns="45720" rIns="91440" bIns="45720" rtlCol="0" anchor="b">
            <a:normAutofit fontScale="90000" lnSpcReduction="2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smtClean="0"/>
              <a:t>IC 2574: ionized gas kinematics</a:t>
            </a:r>
            <a:endParaRPr lang="ru-RU" sz="3400" dirty="0"/>
          </a:p>
        </p:txBody>
      </p:sp>
      <p:sp>
        <p:nvSpPr>
          <p:cNvPr id="7" name="TextBox 6"/>
          <p:cNvSpPr txBox="1"/>
          <p:nvPr/>
        </p:nvSpPr>
        <p:spPr>
          <a:xfrm>
            <a:off x="7003999" y="4911921"/>
            <a:ext cx="723713" cy="307777"/>
          </a:xfrm>
          <a:prstGeom prst="rect">
            <a:avLst/>
          </a:prstGeom>
          <a:noFill/>
          <a:ln>
            <a:noFill/>
          </a:ln>
        </p:spPr>
        <p:txBody>
          <a:bodyPr wrap="none" rtlCol="0">
            <a:spAutoFit/>
          </a:bodyPr>
          <a:lstStyle/>
          <a:p>
            <a:r>
              <a:rPr lang="en-US" sz="1400" dirty="0" smtClean="0">
                <a:solidFill>
                  <a:srgbClr val="FF8600"/>
                </a:solidFill>
              </a:rPr>
              <a:t>500 pc</a:t>
            </a:r>
            <a:endParaRPr lang="ru-RU" sz="1400" dirty="0">
              <a:solidFill>
                <a:schemeClr val="tx2"/>
              </a:solidFill>
            </a:endParaRPr>
          </a:p>
        </p:txBody>
      </p:sp>
      <p:cxnSp>
        <p:nvCxnSpPr>
          <p:cNvPr id="8" name="Прямая со стрелкой 7"/>
          <p:cNvCxnSpPr/>
          <p:nvPr/>
        </p:nvCxnSpPr>
        <p:spPr>
          <a:xfrm>
            <a:off x="6782199" y="5207000"/>
            <a:ext cx="1236133" cy="0"/>
          </a:xfrm>
          <a:prstGeom prst="straightConnector1">
            <a:avLst/>
          </a:prstGeom>
          <a:ln>
            <a:solidFill>
              <a:srgbClr val="FF8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1761" y="1625600"/>
            <a:ext cx="2285047" cy="4524316"/>
          </a:xfrm>
          <a:prstGeom prst="rect">
            <a:avLst/>
          </a:prstGeom>
          <a:noFill/>
        </p:spPr>
        <p:txBody>
          <a:bodyPr wrap="square" rtlCol="0">
            <a:spAutoFit/>
          </a:bodyPr>
          <a:lstStyle/>
          <a:p>
            <a:r>
              <a:rPr lang="en-US" dirty="0" smtClean="0">
                <a:latin typeface="Arial"/>
                <a:cs typeface="Arial"/>
              </a:rPr>
              <a:t>- Perturbed complex of ionized and neutral gas kinematics observed in overall regions of star formation</a:t>
            </a:r>
          </a:p>
          <a:p>
            <a:endParaRPr lang="en-US" dirty="0">
              <a:latin typeface="Arial"/>
              <a:cs typeface="Arial"/>
            </a:endParaRPr>
          </a:p>
          <a:p>
            <a:r>
              <a:rPr lang="en-US" dirty="0" smtClean="0">
                <a:latin typeface="Arial"/>
                <a:cs typeface="Arial"/>
              </a:rPr>
              <a:t>- We detected the faint expanding H-alpha </a:t>
            </a:r>
            <a:r>
              <a:rPr lang="en-US" dirty="0" err="1" smtClean="0">
                <a:latin typeface="Arial"/>
                <a:cs typeface="Arial"/>
              </a:rPr>
              <a:t>kpc</a:t>
            </a:r>
            <a:r>
              <a:rPr lang="en-US" dirty="0" smtClean="0">
                <a:latin typeface="Arial"/>
                <a:cs typeface="Arial"/>
              </a:rPr>
              <a:t>-sized </a:t>
            </a:r>
            <a:r>
              <a:rPr lang="en-US" dirty="0" err="1" smtClean="0">
                <a:latin typeface="Arial"/>
                <a:cs typeface="Arial"/>
              </a:rPr>
              <a:t>supershell</a:t>
            </a:r>
            <a:r>
              <a:rPr lang="en-US" dirty="0" smtClean="0">
                <a:latin typeface="Arial"/>
                <a:cs typeface="Arial"/>
              </a:rPr>
              <a:t> in the interior of SGS. Its high </a:t>
            </a:r>
            <a:r>
              <a:rPr lang="en-US" dirty="0" smtClean="0">
                <a:cs typeface="Arial"/>
              </a:rPr>
              <a:t>[</a:t>
            </a:r>
            <a:r>
              <a:rPr lang="en-US" dirty="0">
                <a:cs typeface="Arial"/>
              </a:rPr>
              <a:t>SII]/Ha ratio points to significant contributions of the </a:t>
            </a:r>
            <a:r>
              <a:rPr lang="en-US" dirty="0" smtClean="0">
                <a:cs typeface="Arial"/>
              </a:rPr>
              <a:t>shocks</a:t>
            </a:r>
            <a:endParaRPr lang="ru-RU" dirty="0">
              <a:latin typeface="Arial"/>
              <a:cs typeface="Arial"/>
            </a:endParaRPr>
          </a:p>
        </p:txBody>
      </p:sp>
      <p:sp>
        <p:nvSpPr>
          <p:cNvPr id="16" name="Text Box 4"/>
          <p:cNvSpPr txBox="1">
            <a:spLocks noChangeArrowheads="1"/>
          </p:cNvSpPr>
          <p:nvPr/>
        </p:nvSpPr>
        <p:spPr bwMode="auto">
          <a:xfrm>
            <a:off x="0" y="6502659"/>
            <a:ext cx="3928533" cy="355341"/>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a:t>
            </a:r>
            <a:r>
              <a:rPr lang="en-US" sz="1500" dirty="0">
                <a:solidFill>
                  <a:srgbClr val="000000"/>
                </a:solidFill>
              </a:rPr>
              <a:t> </a:t>
            </a:r>
            <a:r>
              <a:rPr lang="en-US" sz="1500" dirty="0" smtClean="0">
                <a:solidFill>
                  <a:srgbClr val="000000"/>
                </a:solidFill>
              </a:rPr>
              <a:t>et al.</a:t>
            </a:r>
            <a:r>
              <a:rPr lang="ru-RU" sz="1500" dirty="0" smtClean="0">
                <a:solidFill>
                  <a:srgbClr val="000000"/>
                </a:solidFill>
              </a:rPr>
              <a:t> (20</a:t>
            </a:r>
            <a:r>
              <a:rPr lang="en-US" sz="1500" dirty="0" smtClean="0">
                <a:solidFill>
                  <a:srgbClr val="000000"/>
                </a:solidFill>
              </a:rPr>
              <a:t>14; MNRAS, 444, 376</a:t>
            </a:r>
            <a:r>
              <a:rPr lang="ru-RU" sz="1500" dirty="0" smtClean="0">
                <a:solidFill>
                  <a:srgbClr val="000000"/>
                </a:solidFill>
              </a:rPr>
              <a:t>)</a:t>
            </a:r>
            <a:endParaRPr lang="ru-RU" sz="1500" dirty="0">
              <a:solidFill>
                <a:srgbClr val="000000"/>
              </a:solidFill>
            </a:endParaRPr>
          </a:p>
        </p:txBody>
      </p:sp>
    </p:spTree>
    <p:extLst>
      <p:ext uri="{BB962C8B-B14F-4D97-AF65-F5344CB8AC3E}">
        <p14:creationId xmlns:p14="http://schemas.microsoft.com/office/powerpoint/2010/main" val="18237152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All_Profiles.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308" y="1160989"/>
            <a:ext cx="6786765" cy="5542071"/>
          </a:xfrm>
          <a:prstGeom prst="rect">
            <a:avLst/>
          </a:prstGeom>
        </p:spPr>
      </p:pic>
      <p:sp>
        <p:nvSpPr>
          <p:cNvPr id="9" name="TextBox 8"/>
          <p:cNvSpPr txBox="1"/>
          <p:nvPr/>
        </p:nvSpPr>
        <p:spPr>
          <a:xfrm>
            <a:off x="7003999" y="2223250"/>
            <a:ext cx="1014333" cy="646331"/>
          </a:xfrm>
          <a:prstGeom prst="rect">
            <a:avLst/>
          </a:prstGeom>
          <a:noFill/>
        </p:spPr>
        <p:txBody>
          <a:bodyPr wrap="none" rtlCol="0">
            <a:spAutoFit/>
          </a:bodyPr>
          <a:lstStyle/>
          <a:p>
            <a:r>
              <a:rPr lang="en-US" dirty="0" smtClean="0">
                <a:solidFill>
                  <a:srgbClr val="FF8600"/>
                </a:solidFill>
                <a:latin typeface="Comic Sans MS"/>
                <a:cs typeface="Comic Sans MS"/>
              </a:rPr>
              <a:t>H-alpha</a:t>
            </a:r>
          </a:p>
          <a:p>
            <a:endParaRPr lang="ru-RU" dirty="0">
              <a:solidFill>
                <a:srgbClr val="FF8600"/>
              </a:solidFill>
              <a:latin typeface="Comic Sans MS"/>
              <a:cs typeface="Comic Sans MS"/>
            </a:endParaRPr>
          </a:p>
        </p:txBody>
      </p:sp>
      <p:sp>
        <p:nvSpPr>
          <p:cNvPr id="11" name="Овал 10"/>
          <p:cNvSpPr/>
          <p:nvPr/>
        </p:nvSpPr>
        <p:spPr>
          <a:xfrm rot="1794569">
            <a:off x="4704752" y="3324188"/>
            <a:ext cx="2257146" cy="1512180"/>
          </a:xfrm>
          <a:prstGeom prst="ellipse">
            <a:avLst/>
          </a:prstGeom>
          <a:no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TextBox 6"/>
          <p:cNvSpPr txBox="1"/>
          <p:nvPr/>
        </p:nvSpPr>
        <p:spPr>
          <a:xfrm>
            <a:off x="7003999" y="4911921"/>
            <a:ext cx="723713" cy="307777"/>
          </a:xfrm>
          <a:prstGeom prst="rect">
            <a:avLst/>
          </a:prstGeom>
          <a:noFill/>
          <a:ln>
            <a:noFill/>
          </a:ln>
        </p:spPr>
        <p:txBody>
          <a:bodyPr wrap="none" rtlCol="0">
            <a:spAutoFit/>
          </a:bodyPr>
          <a:lstStyle/>
          <a:p>
            <a:r>
              <a:rPr lang="en-US" sz="1400" dirty="0" smtClean="0">
                <a:solidFill>
                  <a:srgbClr val="FF8600"/>
                </a:solidFill>
              </a:rPr>
              <a:t>500 pc</a:t>
            </a:r>
            <a:endParaRPr lang="ru-RU" sz="1400" dirty="0">
              <a:solidFill>
                <a:schemeClr val="tx2"/>
              </a:solidFill>
            </a:endParaRPr>
          </a:p>
        </p:txBody>
      </p:sp>
      <p:cxnSp>
        <p:nvCxnSpPr>
          <p:cNvPr id="8" name="Прямая со стрелкой 7"/>
          <p:cNvCxnSpPr/>
          <p:nvPr/>
        </p:nvCxnSpPr>
        <p:spPr>
          <a:xfrm>
            <a:off x="6782199" y="5207000"/>
            <a:ext cx="1236133" cy="0"/>
          </a:xfrm>
          <a:prstGeom prst="straightConnector1">
            <a:avLst/>
          </a:prstGeom>
          <a:ln>
            <a:solidFill>
              <a:srgbClr val="FF86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1761" y="1625600"/>
            <a:ext cx="2285047" cy="4524316"/>
          </a:xfrm>
          <a:prstGeom prst="rect">
            <a:avLst/>
          </a:prstGeom>
          <a:noFill/>
        </p:spPr>
        <p:txBody>
          <a:bodyPr wrap="square" rtlCol="0">
            <a:spAutoFit/>
          </a:bodyPr>
          <a:lstStyle/>
          <a:p>
            <a:r>
              <a:rPr lang="en-US" dirty="0" smtClean="0">
                <a:latin typeface="Arial"/>
                <a:cs typeface="Arial"/>
              </a:rPr>
              <a:t>- Perturbed complex of ionized and neutral gas kinematics observed in overall star formation region</a:t>
            </a:r>
          </a:p>
          <a:p>
            <a:endParaRPr lang="en-US" dirty="0">
              <a:latin typeface="Arial"/>
              <a:cs typeface="Arial"/>
            </a:endParaRPr>
          </a:p>
          <a:p>
            <a:r>
              <a:rPr lang="en-US" dirty="0" smtClean="0">
                <a:latin typeface="Arial"/>
                <a:cs typeface="Arial"/>
              </a:rPr>
              <a:t>- We detected the faint expanding H-alpha </a:t>
            </a:r>
            <a:r>
              <a:rPr lang="en-US" dirty="0" err="1" smtClean="0">
                <a:latin typeface="Arial"/>
                <a:cs typeface="Arial"/>
              </a:rPr>
              <a:t>kpc</a:t>
            </a:r>
            <a:r>
              <a:rPr lang="en-US" dirty="0" smtClean="0">
                <a:latin typeface="Arial"/>
                <a:cs typeface="Arial"/>
              </a:rPr>
              <a:t>-sized </a:t>
            </a:r>
            <a:r>
              <a:rPr lang="en-US" dirty="0" err="1" smtClean="0">
                <a:latin typeface="Arial"/>
                <a:cs typeface="Arial"/>
              </a:rPr>
              <a:t>supershell</a:t>
            </a:r>
            <a:r>
              <a:rPr lang="en-US" dirty="0" smtClean="0">
                <a:latin typeface="Arial"/>
                <a:cs typeface="Arial"/>
              </a:rPr>
              <a:t> in the interior of SGS. Its high </a:t>
            </a:r>
            <a:r>
              <a:rPr lang="en-US" dirty="0" smtClean="0">
                <a:cs typeface="Arial"/>
              </a:rPr>
              <a:t>[</a:t>
            </a:r>
            <a:r>
              <a:rPr lang="en-US" dirty="0">
                <a:cs typeface="Arial"/>
              </a:rPr>
              <a:t>SII]/Ha ratio points to significant contributions of the </a:t>
            </a:r>
            <a:r>
              <a:rPr lang="en-US" dirty="0" smtClean="0">
                <a:cs typeface="Arial"/>
              </a:rPr>
              <a:t>shocks</a:t>
            </a:r>
            <a:endParaRPr lang="ru-RU" dirty="0">
              <a:latin typeface="Arial"/>
              <a:cs typeface="Arial"/>
            </a:endParaRPr>
          </a:p>
        </p:txBody>
      </p:sp>
      <p:grpSp>
        <p:nvGrpSpPr>
          <p:cNvPr id="2" name="Группа 1"/>
          <p:cNvGrpSpPr/>
          <p:nvPr/>
        </p:nvGrpSpPr>
        <p:grpSpPr>
          <a:xfrm>
            <a:off x="4791594" y="3332135"/>
            <a:ext cx="1773544" cy="1693864"/>
            <a:chOff x="5585456" y="4335435"/>
            <a:chExt cx="1773544" cy="1693864"/>
          </a:xfrm>
        </p:grpSpPr>
        <p:cxnSp>
          <p:nvCxnSpPr>
            <p:cNvPr id="18" name="Прямая со стрелкой 17"/>
            <p:cNvCxnSpPr/>
            <p:nvPr/>
          </p:nvCxnSpPr>
          <p:spPr>
            <a:xfrm flipV="1">
              <a:off x="5949300" y="4496070"/>
              <a:ext cx="1409700" cy="1244600"/>
            </a:xfrm>
            <a:prstGeom prst="straightConnector1">
              <a:avLst/>
            </a:prstGeom>
            <a:ln>
              <a:solidFill>
                <a:srgbClr val="FF8600"/>
              </a:solidFill>
              <a:tailEnd type="arrow"/>
            </a:ln>
          </p:spPr>
          <p:style>
            <a:lnRef idx="2">
              <a:schemeClr val="accent1"/>
            </a:lnRef>
            <a:fillRef idx="0">
              <a:schemeClr val="accent1"/>
            </a:fillRef>
            <a:effectRef idx="1">
              <a:schemeClr val="accent1"/>
            </a:effectRef>
            <a:fontRef idx="minor">
              <a:schemeClr val="tx1"/>
            </a:fontRef>
          </p:style>
        </p:cxnSp>
        <p:cxnSp>
          <p:nvCxnSpPr>
            <p:cNvPr id="19" name="Прямая со стрелкой 18"/>
            <p:cNvCxnSpPr/>
            <p:nvPr/>
          </p:nvCxnSpPr>
          <p:spPr>
            <a:xfrm flipV="1">
              <a:off x="5830766" y="4335435"/>
              <a:ext cx="1409700" cy="1244600"/>
            </a:xfrm>
            <a:prstGeom prst="straightConnector1">
              <a:avLst/>
            </a:prstGeom>
            <a:ln>
              <a:solidFill>
                <a:srgbClr val="FF86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98500" y="5659967"/>
              <a:ext cx="313044" cy="369332"/>
            </a:xfrm>
            <a:prstGeom prst="rect">
              <a:avLst/>
            </a:prstGeom>
            <a:noFill/>
          </p:spPr>
          <p:txBody>
            <a:bodyPr wrap="none" rtlCol="0">
              <a:spAutoFit/>
            </a:bodyPr>
            <a:lstStyle/>
            <a:p>
              <a:r>
                <a:rPr lang="en-US" dirty="0" smtClean="0">
                  <a:solidFill>
                    <a:schemeClr val="tx2"/>
                  </a:solidFill>
                </a:rPr>
                <a:t>1</a:t>
              </a:r>
              <a:endParaRPr lang="ru-RU" dirty="0">
                <a:solidFill>
                  <a:schemeClr val="tx2"/>
                </a:solidFill>
              </a:endParaRPr>
            </a:p>
          </p:txBody>
        </p:sp>
        <p:sp>
          <p:nvSpPr>
            <p:cNvPr id="21" name="TextBox 20"/>
            <p:cNvSpPr txBox="1"/>
            <p:nvPr/>
          </p:nvSpPr>
          <p:spPr>
            <a:xfrm>
              <a:off x="5585456" y="5475301"/>
              <a:ext cx="313044" cy="369332"/>
            </a:xfrm>
            <a:prstGeom prst="rect">
              <a:avLst/>
            </a:prstGeom>
            <a:noFill/>
          </p:spPr>
          <p:txBody>
            <a:bodyPr wrap="none" rtlCol="0">
              <a:spAutoFit/>
            </a:bodyPr>
            <a:lstStyle/>
            <a:p>
              <a:r>
                <a:rPr lang="en-US" dirty="0" smtClean="0">
                  <a:solidFill>
                    <a:schemeClr val="tx2"/>
                  </a:solidFill>
                </a:rPr>
                <a:t>2</a:t>
              </a:r>
            </a:p>
          </p:txBody>
        </p:sp>
      </p:grpSp>
      <p:pic>
        <p:nvPicPr>
          <p:cNvPr id="22" name="Изображение 21"/>
          <p:cNvPicPr>
            <a:picLocks noChangeAspect="1"/>
          </p:cNvPicPr>
          <p:nvPr/>
        </p:nvPicPr>
        <p:blipFill>
          <a:blip r:embed="rId3"/>
          <a:stretch>
            <a:fillRect/>
          </a:stretch>
        </p:blipFill>
        <p:spPr>
          <a:xfrm>
            <a:off x="155376" y="701040"/>
            <a:ext cx="4881528" cy="2798611"/>
          </a:xfrm>
          <a:prstGeom prst="rect">
            <a:avLst/>
          </a:prstGeom>
        </p:spPr>
      </p:pic>
      <p:sp>
        <p:nvSpPr>
          <p:cNvPr id="16" name="Text Box 4"/>
          <p:cNvSpPr txBox="1">
            <a:spLocks noChangeArrowheads="1"/>
          </p:cNvSpPr>
          <p:nvPr/>
        </p:nvSpPr>
        <p:spPr bwMode="auto">
          <a:xfrm>
            <a:off x="0" y="6502659"/>
            <a:ext cx="3928533" cy="355341"/>
          </a:xfrm>
          <a:prstGeom prst="rect">
            <a:avLst/>
          </a:prstGeom>
          <a:solidFill>
            <a:srgbClr val="C0C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omic Sans MS" charset="0"/>
                <a:ea typeface="Arial" charset="0"/>
                <a:cs typeface="MS Gothic" charset="0"/>
              </a:defRPr>
            </a:lvl9pPr>
          </a:lstStyle>
          <a:p>
            <a:pPr>
              <a:buClrTx/>
              <a:buFontTx/>
              <a:buNone/>
            </a:pPr>
            <a:r>
              <a:rPr lang="en-US" sz="1500" dirty="0" smtClean="0">
                <a:solidFill>
                  <a:srgbClr val="000000"/>
                </a:solidFill>
              </a:rPr>
              <a:t>Egorov</a:t>
            </a:r>
            <a:r>
              <a:rPr lang="en-US" sz="1500" dirty="0">
                <a:solidFill>
                  <a:srgbClr val="000000"/>
                </a:solidFill>
              </a:rPr>
              <a:t> </a:t>
            </a:r>
            <a:r>
              <a:rPr lang="en-US" sz="1500" dirty="0" smtClean="0">
                <a:solidFill>
                  <a:srgbClr val="000000"/>
                </a:solidFill>
              </a:rPr>
              <a:t>et al.</a:t>
            </a:r>
            <a:r>
              <a:rPr lang="ru-RU" sz="1500" dirty="0" smtClean="0">
                <a:solidFill>
                  <a:srgbClr val="000000"/>
                </a:solidFill>
              </a:rPr>
              <a:t> (20</a:t>
            </a:r>
            <a:r>
              <a:rPr lang="en-US" sz="1500" dirty="0" smtClean="0">
                <a:solidFill>
                  <a:srgbClr val="000000"/>
                </a:solidFill>
              </a:rPr>
              <a:t>14; MNRAS, 444, 376</a:t>
            </a:r>
            <a:r>
              <a:rPr lang="ru-RU" sz="1500" dirty="0" smtClean="0">
                <a:solidFill>
                  <a:srgbClr val="000000"/>
                </a:solidFill>
              </a:rPr>
              <a:t>)</a:t>
            </a:r>
            <a:endParaRPr lang="ru-RU" sz="1500" dirty="0">
              <a:solidFill>
                <a:srgbClr val="000000"/>
              </a:solidFill>
            </a:endParaRPr>
          </a:p>
        </p:txBody>
      </p:sp>
      <p:sp>
        <p:nvSpPr>
          <p:cNvPr id="17" name="Название 4"/>
          <p:cNvSpPr txBox="1">
            <a:spLocks/>
          </p:cNvSpPr>
          <p:nvPr/>
        </p:nvSpPr>
        <p:spPr>
          <a:xfrm>
            <a:off x="381000" y="192103"/>
            <a:ext cx="7594600" cy="508937"/>
          </a:xfrm>
          <a:prstGeom prst="rect">
            <a:avLst/>
          </a:prstGeom>
        </p:spPr>
        <p:txBody>
          <a:bodyPr vert="horz" lIns="91440" tIns="45720" rIns="91440" bIns="45720" rtlCol="0" anchor="b">
            <a:normAutofit fontScale="90000" lnSpcReduction="200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400" dirty="0" smtClean="0"/>
              <a:t>IC 2574: ionized gas kinematics</a:t>
            </a:r>
            <a:endParaRPr lang="ru-RU" sz="3400" dirty="0"/>
          </a:p>
        </p:txBody>
      </p:sp>
    </p:spTree>
    <p:extLst>
      <p:ext uri="{BB962C8B-B14F-4D97-AF65-F5344CB8AC3E}">
        <p14:creationId xmlns:p14="http://schemas.microsoft.com/office/powerpoint/2010/main" val="196261708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ерспектива">
  <a:themeElements>
    <a:clrScheme name="Перспектива">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Классическая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ерспектива">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Воздушный поток.thmx</Template>
  <TotalTime>20472</TotalTime>
  <Words>1359</Words>
  <Application>Microsoft Macintosh PowerPoint</Application>
  <PresentationFormat>Экран (4:3)</PresentationFormat>
  <Paragraphs>161</Paragraphs>
  <Slides>21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Перспектива</vt:lpstr>
      <vt:lpstr>Star formation in the rims of supergiant  HI shells in nearby galaxies</vt:lpstr>
      <vt:lpstr>Supergiant shells (SGS) in galaxies</vt:lpstr>
      <vt:lpstr>Star formation in SGSs rims </vt:lpstr>
      <vt:lpstr>Презентация PowerPoint</vt:lpstr>
      <vt:lpstr>Star formation in SGSs rims </vt:lpstr>
      <vt:lpstr>Observations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Holmberg I: complexes of star formation</vt:lpstr>
      <vt:lpstr>Презентация PowerPoint</vt:lpstr>
      <vt:lpstr>Презентация PowerPoint</vt:lpstr>
      <vt:lpstr>IC1613: SF triggering</vt:lpstr>
      <vt:lpstr>Презентация PowerPoint</vt:lpstr>
      <vt:lpstr>Презентация PowerPoint</vt:lpstr>
      <vt:lpstr>Summary</vt:lpstr>
    </vt:vector>
  </TitlesOfParts>
  <Company>SAI 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3D-Spectroscopic Study of Gas Kinematics in Nearby Dwarf Galaxies </dc:title>
  <dc:creator>Oleg Egorov</dc:creator>
  <cp:lastModifiedBy>Oleg Egorov</cp:lastModifiedBy>
  <cp:revision>522</cp:revision>
  <cp:lastPrinted>2016-06-21T14:37:48Z</cp:lastPrinted>
  <dcterms:created xsi:type="dcterms:W3CDTF">2013-03-23T05:59:15Z</dcterms:created>
  <dcterms:modified xsi:type="dcterms:W3CDTF">2017-06-29T14:17:25Z</dcterms:modified>
</cp:coreProperties>
</file>